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3" d="100"/>
          <a:sy n="73" d="100"/>
        </p:scale>
        <p:origin x="59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F00036-1F50-4FC2-A950-4FEE2ED5AD7F}" type="datetimeFigureOut">
              <a:rPr lang="es-ES" smtClean="0"/>
              <a:t>24/10/2022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D31448-B234-435E-9E18-BBFB6CA000A8}" type="slidenum">
              <a:rPr lang="es-ES" smtClean="0"/>
              <a:t>‹Nº›</a:t>
            </a:fld>
            <a:endParaRPr lang="es-ES"/>
          </a:p>
        </p:txBody>
      </p:sp>
    </p:spTree>
    <p:extLst>
      <p:ext uri="{BB962C8B-B14F-4D97-AF65-F5344CB8AC3E}">
        <p14:creationId xmlns:p14="http://schemas.microsoft.com/office/powerpoint/2010/main" val="652967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D9D31448-B234-435E-9E18-BBFB6CA000A8}" type="slidenum">
              <a:rPr lang="es-ES" smtClean="0"/>
              <a:t>20</a:t>
            </a:fld>
            <a:endParaRPr lang="es-ES"/>
          </a:p>
        </p:txBody>
      </p:sp>
    </p:spTree>
    <p:extLst>
      <p:ext uri="{BB962C8B-B14F-4D97-AF65-F5344CB8AC3E}">
        <p14:creationId xmlns:p14="http://schemas.microsoft.com/office/powerpoint/2010/main" val="1275693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F0174F-7E7D-E788-0B59-629F0114CC67}"/>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06F8A53A-361E-567C-93BA-1E33D3476C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0B17A41E-6A13-AA88-C8D8-2180D8C9A14A}"/>
              </a:ext>
            </a:extLst>
          </p:cNvPr>
          <p:cNvSpPr>
            <a:spLocks noGrp="1"/>
          </p:cNvSpPr>
          <p:nvPr>
            <p:ph type="dt" sz="half" idx="10"/>
          </p:nvPr>
        </p:nvSpPr>
        <p:spPr/>
        <p:txBody>
          <a:bodyPr/>
          <a:lstStyle/>
          <a:p>
            <a:fld id="{3D803FB8-1FF2-4507-AFA7-B268C81D13B0}" type="datetimeFigureOut">
              <a:rPr lang="es-ES" smtClean="0"/>
              <a:t>23/10/2022</a:t>
            </a:fld>
            <a:endParaRPr lang="es-ES"/>
          </a:p>
        </p:txBody>
      </p:sp>
      <p:sp>
        <p:nvSpPr>
          <p:cNvPr id="5" name="Marcador de pie de página 4">
            <a:extLst>
              <a:ext uri="{FF2B5EF4-FFF2-40B4-BE49-F238E27FC236}">
                <a16:creationId xmlns:a16="http://schemas.microsoft.com/office/drawing/2014/main" id="{38A19CA0-2EB1-EB2D-C23E-585AEE2EB75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BF30E96-544B-2438-6A76-DE57D3633212}"/>
              </a:ext>
            </a:extLst>
          </p:cNvPr>
          <p:cNvSpPr>
            <a:spLocks noGrp="1"/>
          </p:cNvSpPr>
          <p:nvPr>
            <p:ph type="sldNum" sz="quarter" idx="12"/>
          </p:nvPr>
        </p:nvSpPr>
        <p:spPr/>
        <p:txBody>
          <a:bodyPr/>
          <a:lstStyle/>
          <a:p>
            <a:fld id="{F73B6FE6-FFC1-4A60-85B7-0E4DF429D2AE}" type="slidenum">
              <a:rPr lang="es-ES" smtClean="0"/>
              <a:t>‹Nº›</a:t>
            </a:fld>
            <a:endParaRPr lang="es-ES"/>
          </a:p>
        </p:txBody>
      </p:sp>
    </p:spTree>
    <p:extLst>
      <p:ext uri="{BB962C8B-B14F-4D97-AF65-F5344CB8AC3E}">
        <p14:creationId xmlns:p14="http://schemas.microsoft.com/office/powerpoint/2010/main" val="2733404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C677AC-99BA-27EC-90E2-915C82EF88C7}"/>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9DD917C-8BFC-5CFB-ED0C-35515F4F389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0506F3C-8303-F35C-0199-2E62FAB81E57}"/>
              </a:ext>
            </a:extLst>
          </p:cNvPr>
          <p:cNvSpPr>
            <a:spLocks noGrp="1"/>
          </p:cNvSpPr>
          <p:nvPr>
            <p:ph type="dt" sz="half" idx="10"/>
          </p:nvPr>
        </p:nvSpPr>
        <p:spPr/>
        <p:txBody>
          <a:bodyPr/>
          <a:lstStyle/>
          <a:p>
            <a:fld id="{3D803FB8-1FF2-4507-AFA7-B268C81D13B0}" type="datetimeFigureOut">
              <a:rPr lang="es-ES" smtClean="0"/>
              <a:t>23/10/2022</a:t>
            </a:fld>
            <a:endParaRPr lang="es-ES"/>
          </a:p>
        </p:txBody>
      </p:sp>
      <p:sp>
        <p:nvSpPr>
          <p:cNvPr id="5" name="Marcador de pie de página 4">
            <a:extLst>
              <a:ext uri="{FF2B5EF4-FFF2-40B4-BE49-F238E27FC236}">
                <a16:creationId xmlns:a16="http://schemas.microsoft.com/office/drawing/2014/main" id="{89A6D0FE-D1A9-588D-45EF-6A4DDCB617B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35DCCC3-B433-9C25-51EF-358D45EA225C}"/>
              </a:ext>
            </a:extLst>
          </p:cNvPr>
          <p:cNvSpPr>
            <a:spLocks noGrp="1"/>
          </p:cNvSpPr>
          <p:nvPr>
            <p:ph type="sldNum" sz="quarter" idx="12"/>
          </p:nvPr>
        </p:nvSpPr>
        <p:spPr/>
        <p:txBody>
          <a:bodyPr/>
          <a:lstStyle/>
          <a:p>
            <a:fld id="{F73B6FE6-FFC1-4A60-85B7-0E4DF429D2AE}" type="slidenum">
              <a:rPr lang="es-ES" smtClean="0"/>
              <a:t>‹Nº›</a:t>
            </a:fld>
            <a:endParaRPr lang="es-ES"/>
          </a:p>
        </p:txBody>
      </p:sp>
    </p:spTree>
    <p:extLst>
      <p:ext uri="{BB962C8B-B14F-4D97-AF65-F5344CB8AC3E}">
        <p14:creationId xmlns:p14="http://schemas.microsoft.com/office/powerpoint/2010/main" val="3603182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4C6C304-ABD1-F63F-6BD3-577224F2FE8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FDCD01E2-B555-0738-47FA-B59492D2BFC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57F8DECE-27B9-0D56-954F-94D8F9AE7351}"/>
              </a:ext>
            </a:extLst>
          </p:cNvPr>
          <p:cNvSpPr>
            <a:spLocks noGrp="1"/>
          </p:cNvSpPr>
          <p:nvPr>
            <p:ph type="dt" sz="half" idx="10"/>
          </p:nvPr>
        </p:nvSpPr>
        <p:spPr/>
        <p:txBody>
          <a:bodyPr/>
          <a:lstStyle/>
          <a:p>
            <a:fld id="{3D803FB8-1FF2-4507-AFA7-B268C81D13B0}" type="datetimeFigureOut">
              <a:rPr lang="es-ES" smtClean="0"/>
              <a:t>23/10/2022</a:t>
            </a:fld>
            <a:endParaRPr lang="es-ES"/>
          </a:p>
        </p:txBody>
      </p:sp>
      <p:sp>
        <p:nvSpPr>
          <p:cNvPr id="5" name="Marcador de pie de página 4">
            <a:extLst>
              <a:ext uri="{FF2B5EF4-FFF2-40B4-BE49-F238E27FC236}">
                <a16:creationId xmlns:a16="http://schemas.microsoft.com/office/drawing/2014/main" id="{D0515B6F-2E8D-E5B4-9F40-DFA7D80FB032}"/>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16E0E93-747C-AA70-1680-FE3EC270709D}"/>
              </a:ext>
            </a:extLst>
          </p:cNvPr>
          <p:cNvSpPr>
            <a:spLocks noGrp="1"/>
          </p:cNvSpPr>
          <p:nvPr>
            <p:ph type="sldNum" sz="quarter" idx="12"/>
          </p:nvPr>
        </p:nvSpPr>
        <p:spPr/>
        <p:txBody>
          <a:bodyPr/>
          <a:lstStyle/>
          <a:p>
            <a:fld id="{F73B6FE6-FFC1-4A60-85B7-0E4DF429D2AE}" type="slidenum">
              <a:rPr lang="es-ES" smtClean="0"/>
              <a:t>‹Nº›</a:t>
            </a:fld>
            <a:endParaRPr lang="es-ES"/>
          </a:p>
        </p:txBody>
      </p:sp>
    </p:spTree>
    <p:extLst>
      <p:ext uri="{BB962C8B-B14F-4D97-AF65-F5344CB8AC3E}">
        <p14:creationId xmlns:p14="http://schemas.microsoft.com/office/powerpoint/2010/main" val="179472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AB08E3-DD5E-DBC3-DA50-AA38896909D5}"/>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A043997-71AC-05C9-D42B-6C7EADF5C26C}"/>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BC7C77A-8A81-684E-EECD-B319FA93C991}"/>
              </a:ext>
            </a:extLst>
          </p:cNvPr>
          <p:cNvSpPr>
            <a:spLocks noGrp="1"/>
          </p:cNvSpPr>
          <p:nvPr>
            <p:ph type="dt" sz="half" idx="10"/>
          </p:nvPr>
        </p:nvSpPr>
        <p:spPr/>
        <p:txBody>
          <a:bodyPr/>
          <a:lstStyle/>
          <a:p>
            <a:fld id="{3D803FB8-1FF2-4507-AFA7-B268C81D13B0}" type="datetimeFigureOut">
              <a:rPr lang="es-ES" smtClean="0"/>
              <a:t>23/10/2022</a:t>
            </a:fld>
            <a:endParaRPr lang="es-ES"/>
          </a:p>
        </p:txBody>
      </p:sp>
      <p:sp>
        <p:nvSpPr>
          <p:cNvPr id="5" name="Marcador de pie de página 4">
            <a:extLst>
              <a:ext uri="{FF2B5EF4-FFF2-40B4-BE49-F238E27FC236}">
                <a16:creationId xmlns:a16="http://schemas.microsoft.com/office/drawing/2014/main" id="{E7426612-A798-DFD0-7C1C-5750A862A00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9BD2681-4A16-2CE7-6501-5559FE514166}"/>
              </a:ext>
            </a:extLst>
          </p:cNvPr>
          <p:cNvSpPr>
            <a:spLocks noGrp="1"/>
          </p:cNvSpPr>
          <p:nvPr>
            <p:ph type="sldNum" sz="quarter" idx="12"/>
          </p:nvPr>
        </p:nvSpPr>
        <p:spPr/>
        <p:txBody>
          <a:bodyPr/>
          <a:lstStyle/>
          <a:p>
            <a:fld id="{F73B6FE6-FFC1-4A60-85B7-0E4DF429D2AE}" type="slidenum">
              <a:rPr lang="es-ES" smtClean="0"/>
              <a:t>‹Nº›</a:t>
            </a:fld>
            <a:endParaRPr lang="es-ES"/>
          </a:p>
        </p:txBody>
      </p:sp>
    </p:spTree>
    <p:extLst>
      <p:ext uri="{BB962C8B-B14F-4D97-AF65-F5344CB8AC3E}">
        <p14:creationId xmlns:p14="http://schemas.microsoft.com/office/powerpoint/2010/main" val="249316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7330AD-51EB-44D2-8AE7-1A1AB3A74E8F}"/>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BF488FFC-B50F-F684-EA41-A2AF4A65C3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EE62C0FA-D11B-510F-36DB-735ECA48A2B4}"/>
              </a:ext>
            </a:extLst>
          </p:cNvPr>
          <p:cNvSpPr>
            <a:spLocks noGrp="1"/>
          </p:cNvSpPr>
          <p:nvPr>
            <p:ph type="dt" sz="half" idx="10"/>
          </p:nvPr>
        </p:nvSpPr>
        <p:spPr/>
        <p:txBody>
          <a:bodyPr/>
          <a:lstStyle/>
          <a:p>
            <a:fld id="{3D803FB8-1FF2-4507-AFA7-B268C81D13B0}" type="datetimeFigureOut">
              <a:rPr lang="es-ES" smtClean="0"/>
              <a:t>23/10/2022</a:t>
            </a:fld>
            <a:endParaRPr lang="es-ES"/>
          </a:p>
        </p:txBody>
      </p:sp>
      <p:sp>
        <p:nvSpPr>
          <p:cNvPr id="5" name="Marcador de pie de página 4">
            <a:extLst>
              <a:ext uri="{FF2B5EF4-FFF2-40B4-BE49-F238E27FC236}">
                <a16:creationId xmlns:a16="http://schemas.microsoft.com/office/drawing/2014/main" id="{93CFE853-C6F7-BB92-0F04-CCCB76FE554C}"/>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32A178B-8098-D20D-98E0-3E2CF49266BC}"/>
              </a:ext>
            </a:extLst>
          </p:cNvPr>
          <p:cNvSpPr>
            <a:spLocks noGrp="1"/>
          </p:cNvSpPr>
          <p:nvPr>
            <p:ph type="sldNum" sz="quarter" idx="12"/>
          </p:nvPr>
        </p:nvSpPr>
        <p:spPr/>
        <p:txBody>
          <a:bodyPr/>
          <a:lstStyle/>
          <a:p>
            <a:fld id="{F73B6FE6-FFC1-4A60-85B7-0E4DF429D2AE}" type="slidenum">
              <a:rPr lang="es-ES" smtClean="0"/>
              <a:t>‹Nº›</a:t>
            </a:fld>
            <a:endParaRPr lang="es-ES"/>
          </a:p>
        </p:txBody>
      </p:sp>
    </p:spTree>
    <p:extLst>
      <p:ext uri="{BB962C8B-B14F-4D97-AF65-F5344CB8AC3E}">
        <p14:creationId xmlns:p14="http://schemas.microsoft.com/office/powerpoint/2010/main" val="390619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2016B0-BDC0-ED07-1D1C-0B6FA11939A8}"/>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909C3345-F41B-E80D-2214-B09198066D23}"/>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CC23E893-7331-32CD-F1F0-61060086374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60BF9115-8193-F663-7BEF-29672CEC8927}"/>
              </a:ext>
            </a:extLst>
          </p:cNvPr>
          <p:cNvSpPr>
            <a:spLocks noGrp="1"/>
          </p:cNvSpPr>
          <p:nvPr>
            <p:ph type="dt" sz="half" idx="10"/>
          </p:nvPr>
        </p:nvSpPr>
        <p:spPr/>
        <p:txBody>
          <a:bodyPr/>
          <a:lstStyle/>
          <a:p>
            <a:fld id="{3D803FB8-1FF2-4507-AFA7-B268C81D13B0}" type="datetimeFigureOut">
              <a:rPr lang="es-ES" smtClean="0"/>
              <a:t>23/10/2022</a:t>
            </a:fld>
            <a:endParaRPr lang="es-ES"/>
          </a:p>
        </p:txBody>
      </p:sp>
      <p:sp>
        <p:nvSpPr>
          <p:cNvPr id="6" name="Marcador de pie de página 5">
            <a:extLst>
              <a:ext uri="{FF2B5EF4-FFF2-40B4-BE49-F238E27FC236}">
                <a16:creationId xmlns:a16="http://schemas.microsoft.com/office/drawing/2014/main" id="{9A48BE07-976B-874D-5E01-B9C494634284}"/>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6C5B923B-8D73-5FC4-955E-7136C121CFCA}"/>
              </a:ext>
            </a:extLst>
          </p:cNvPr>
          <p:cNvSpPr>
            <a:spLocks noGrp="1"/>
          </p:cNvSpPr>
          <p:nvPr>
            <p:ph type="sldNum" sz="quarter" idx="12"/>
          </p:nvPr>
        </p:nvSpPr>
        <p:spPr/>
        <p:txBody>
          <a:bodyPr/>
          <a:lstStyle/>
          <a:p>
            <a:fld id="{F73B6FE6-FFC1-4A60-85B7-0E4DF429D2AE}" type="slidenum">
              <a:rPr lang="es-ES" smtClean="0"/>
              <a:t>‹Nº›</a:t>
            </a:fld>
            <a:endParaRPr lang="es-ES"/>
          </a:p>
        </p:txBody>
      </p:sp>
    </p:spTree>
    <p:extLst>
      <p:ext uri="{BB962C8B-B14F-4D97-AF65-F5344CB8AC3E}">
        <p14:creationId xmlns:p14="http://schemas.microsoft.com/office/powerpoint/2010/main" val="972261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45C884-F3AD-6CCF-3B87-8089952FDC4D}"/>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F687513C-E449-62C0-5E98-96FAC84CAA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5A9ECD3C-E200-ED29-EB3E-5C7D2F7850F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66A0396C-301A-09CC-4381-9FB01CA966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9829F4F-64F1-5AC0-1B98-CC220B0F4BD0}"/>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EE9D046E-378C-9448-544D-B3BCE4B24B53}"/>
              </a:ext>
            </a:extLst>
          </p:cNvPr>
          <p:cNvSpPr>
            <a:spLocks noGrp="1"/>
          </p:cNvSpPr>
          <p:nvPr>
            <p:ph type="dt" sz="half" idx="10"/>
          </p:nvPr>
        </p:nvSpPr>
        <p:spPr/>
        <p:txBody>
          <a:bodyPr/>
          <a:lstStyle/>
          <a:p>
            <a:fld id="{3D803FB8-1FF2-4507-AFA7-B268C81D13B0}" type="datetimeFigureOut">
              <a:rPr lang="es-ES" smtClean="0"/>
              <a:t>23/10/2022</a:t>
            </a:fld>
            <a:endParaRPr lang="es-ES"/>
          </a:p>
        </p:txBody>
      </p:sp>
      <p:sp>
        <p:nvSpPr>
          <p:cNvPr id="8" name="Marcador de pie de página 7">
            <a:extLst>
              <a:ext uri="{FF2B5EF4-FFF2-40B4-BE49-F238E27FC236}">
                <a16:creationId xmlns:a16="http://schemas.microsoft.com/office/drawing/2014/main" id="{4BABC4EF-AAEF-D21C-8DF1-08A16E79F0D5}"/>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177B250E-0EE2-57C9-8ABB-0F6EA82AD01F}"/>
              </a:ext>
            </a:extLst>
          </p:cNvPr>
          <p:cNvSpPr>
            <a:spLocks noGrp="1"/>
          </p:cNvSpPr>
          <p:nvPr>
            <p:ph type="sldNum" sz="quarter" idx="12"/>
          </p:nvPr>
        </p:nvSpPr>
        <p:spPr/>
        <p:txBody>
          <a:bodyPr/>
          <a:lstStyle/>
          <a:p>
            <a:fld id="{F73B6FE6-FFC1-4A60-85B7-0E4DF429D2AE}" type="slidenum">
              <a:rPr lang="es-ES" smtClean="0"/>
              <a:t>‹Nº›</a:t>
            </a:fld>
            <a:endParaRPr lang="es-ES"/>
          </a:p>
        </p:txBody>
      </p:sp>
    </p:spTree>
    <p:extLst>
      <p:ext uri="{BB962C8B-B14F-4D97-AF65-F5344CB8AC3E}">
        <p14:creationId xmlns:p14="http://schemas.microsoft.com/office/powerpoint/2010/main" val="3083221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98F136-E314-6135-4F97-FEC51EACCAEF}"/>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5F3EF111-E284-A6E6-B652-781C48510B01}"/>
              </a:ext>
            </a:extLst>
          </p:cNvPr>
          <p:cNvSpPr>
            <a:spLocks noGrp="1"/>
          </p:cNvSpPr>
          <p:nvPr>
            <p:ph type="dt" sz="half" idx="10"/>
          </p:nvPr>
        </p:nvSpPr>
        <p:spPr/>
        <p:txBody>
          <a:bodyPr/>
          <a:lstStyle/>
          <a:p>
            <a:fld id="{3D803FB8-1FF2-4507-AFA7-B268C81D13B0}" type="datetimeFigureOut">
              <a:rPr lang="es-ES" smtClean="0"/>
              <a:t>23/10/2022</a:t>
            </a:fld>
            <a:endParaRPr lang="es-ES"/>
          </a:p>
        </p:txBody>
      </p:sp>
      <p:sp>
        <p:nvSpPr>
          <p:cNvPr id="4" name="Marcador de pie de página 3">
            <a:extLst>
              <a:ext uri="{FF2B5EF4-FFF2-40B4-BE49-F238E27FC236}">
                <a16:creationId xmlns:a16="http://schemas.microsoft.com/office/drawing/2014/main" id="{8DAAAE59-7EAC-A80A-A511-696D070A9281}"/>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CD656881-FEA0-5894-7852-B3E2E4E6C23C}"/>
              </a:ext>
            </a:extLst>
          </p:cNvPr>
          <p:cNvSpPr>
            <a:spLocks noGrp="1"/>
          </p:cNvSpPr>
          <p:nvPr>
            <p:ph type="sldNum" sz="quarter" idx="12"/>
          </p:nvPr>
        </p:nvSpPr>
        <p:spPr/>
        <p:txBody>
          <a:bodyPr/>
          <a:lstStyle/>
          <a:p>
            <a:fld id="{F73B6FE6-FFC1-4A60-85B7-0E4DF429D2AE}" type="slidenum">
              <a:rPr lang="es-ES" smtClean="0"/>
              <a:t>‹Nº›</a:t>
            </a:fld>
            <a:endParaRPr lang="es-ES"/>
          </a:p>
        </p:txBody>
      </p:sp>
    </p:spTree>
    <p:extLst>
      <p:ext uri="{BB962C8B-B14F-4D97-AF65-F5344CB8AC3E}">
        <p14:creationId xmlns:p14="http://schemas.microsoft.com/office/powerpoint/2010/main" val="2629439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708B9DC4-1802-125E-3A54-3028590F41B8}"/>
              </a:ext>
            </a:extLst>
          </p:cNvPr>
          <p:cNvSpPr>
            <a:spLocks noGrp="1"/>
          </p:cNvSpPr>
          <p:nvPr>
            <p:ph type="dt" sz="half" idx="10"/>
          </p:nvPr>
        </p:nvSpPr>
        <p:spPr/>
        <p:txBody>
          <a:bodyPr/>
          <a:lstStyle/>
          <a:p>
            <a:fld id="{3D803FB8-1FF2-4507-AFA7-B268C81D13B0}" type="datetimeFigureOut">
              <a:rPr lang="es-ES" smtClean="0"/>
              <a:t>23/10/2022</a:t>
            </a:fld>
            <a:endParaRPr lang="es-ES"/>
          </a:p>
        </p:txBody>
      </p:sp>
      <p:sp>
        <p:nvSpPr>
          <p:cNvPr id="3" name="Marcador de pie de página 2">
            <a:extLst>
              <a:ext uri="{FF2B5EF4-FFF2-40B4-BE49-F238E27FC236}">
                <a16:creationId xmlns:a16="http://schemas.microsoft.com/office/drawing/2014/main" id="{417A6EA5-EC89-A343-C63F-D7B11C04EBCB}"/>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05C8C7C3-3E4B-8202-8985-BDA42CE0ABF2}"/>
              </a:ext>
            </a:extLst>
          </p:cNvPr>
          <p:cNvSpPr>
            <a:spLocks noGrp="1"/>
          </p:cNvSpPr>
          <p:nvPr>
            <p:ph type="sldNum" sz="quarter" idx="12"/>
          </p:nvPr>
        </p:nvSpPr>
        <p:spPr/>
        <p:txBody>
          <a:bodyPr/>
          <a:lstStyle/>
          <a:p>
            <a:fld id="{F73B6FE6-FFC1-4A60-85B7-0E4DF429D2AE}" type="slidenum">
              <a:rPr lang="es-ES" smtClean="0"/>
              <a:t>‹Nº›</a:t>
            </a:fld>
            <a:endParaRPr lang="es-ES"/>
          </a:p>
        </p:txBody>
      </p:sp>
    </p:spTree>
    <p:extLst>
      <p:ext uri="{BB962C8B-B14F-4D97-AF65-F5344CB8AC3E}">
        <p14:creationId xmlns:p14="http://schemas.microsoft.com/office/powerpoint/2010/main" val="119188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D8DD07-E5AE-9D85-CA58-0454AB49B19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2C98016-D84E-29D0-7F34-7842D965E4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43E59716-1BD7-1011-B7A1-7371655BA7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18BF3BAA-E70B-6940-0A22-B5590B5A3E17}"/>
              </a:ext>
            </a:extLst>
          </p:cNvPr>
          <p:cNvSpPr>
            <a:spLocks noGrp="1"/>
          </p:cNvSpPr>
          <p:nvPr>
            <p:ph type="dt" sz="half" idx="10"/>
          </p:nvPr>
        </p:nvSpPr>
        <p:spPr/>
        <p:txBody>
          <a:bodyPr/>
          <a:lstStyle/>
          <a:p>
            <a:fld id="{3D803FB8-1FF2-4507-AFA7-B268C81D13B0}" type="datetimeFigureOut">
              <a:rPr lang="es-ES" smtClean="0"/>
              <a:t>23/10/2022</a:t>
            </a:fld>
            <a:endParaRPr lang="es-ES"/>
          </a:p>
        </p:txBody>
      </p:sp>
      <p:sp>
        <p:nvSpPr>
          <p:cNvPr id="6" name="Marcador de pie de página 5">
            <a:extLst>
              <a:ext uri="{FF2B5EF4-FFF2-40B4-BE49-F238E27FC236}">
                <a16:creationId xmlns:a16="http://schemas.microsoft.com/office/drawing/2014/main" id="{18E88FCF-B343-63BE-BD53-017525B3A5F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6D08E15-048E-1ABC-01B0-DADDC980DE4F}"/>
              </a:ext>
            </a:extLst>
          </p:cNvPr>
          <p:cNvSpPr>
            <a:spLocks noGrp="1"/>
          </p:cNvSpPr>
          <p:nvPr>
            <p:ph type="sldNum" sz="quarter" idx="12"/>
          </p:nvPr>
        </p:nvSpPr>
        <p:spPr/>
        <p:txBody>
          <a:bodyPr/>
          <a:lstStyle/>
          <a:p>
            <a:fld id="{F73B6FE6-FFC1-4A60-85B7-0E4DF429D2AE}" type="slidenum">
              <a:rPr lang="es-ES" smtClean="0"/>
              <a:t>‹Nº›</a:t>
            </a:fld>
            <a:endParaRPr lang="es-ES"/>
          </a:p>
        </p:txBody>
      </p:sp>
    </p:spTree>
    <p:extLst>
      <p:ext uri="{BB962C8B-B14F-4D97-AF65-F5344CB8AC3E}">
        <p14:creationId xmlns:p14="http://schemas.microsoft.com/office/powerpoint/2010/main" val="2336944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6664AD-5139-C367-F00A-B4F2627CADE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9C8CD792-509C-643C-6778-1F70C95E320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A5A59C89-D3EE-6976-CBDE-5C8B1DFF73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79DCD35-EB62-8F01-2800-6E4FF92F5E82}"/>
              </a:ext>
            </a:extLst>
          </p:cNvPr>
          <p:cNvSpPr>
            <a:spLocks noGrp="1"/>
          </p:cNvSpPr>
          <p:nvPr>
            <p:ph type="dt" sz="half" idx="10"/>
          </p:nvPr>
        </p:nvSpPr>
        <p:spPr/>
        <p:txBody>
          <a:bodyPr/>
          <a:lstStyle/>
          <a:p>
            <a:fld id="{3D803FB8-1FF2-4507-AFA7-B268C81D13B0}" type="datetimeFigureOut">
              <a:rPr lang="es-ES" smtClean="0"/>
              <a:t>23/10/2022</a:t>
            </a:fld>
            <a:endParaRPr lang="es-ES"/>
          </a:p>
        </p:txBody>
      </p:sp>
      <p:sp>
        <p:nvSpPr>
          <p:cNvPr id="6" name="Marcador de pie de página 5">
            <a:extLst>
              <a:ext uri="{FF2B5EF4-FFF2-40B4-BE49-F238E27FC236}">
                <a16:creationId xmlns:a16="http://schemas.microsoft.com/office/drawing/2014/main" id="{6256256C-389C-3A53-CEDC-2F27F006E93A}"/>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91A2CA83-BBBC-1FE6-D09D-11C8A5462A8F}"/>
              </a:ext>
            </a:extLst>
          </p:cNvPr>
          <p:cNvSpPr>
            <a:spLocks noGrp="1"/>
          </p:cNvSpPr>
          <p:nvPr>
            <p:ph type="sldNum" sz="quarter" idx="12"/>
          </p:nvPr>
        </p:nvSpPr>
        <p:spPr/>
        <p:txBody>
          <a:bodyPr/>
          <a:lstStyle/>
          <a:p>
            <a:fld id="{F73B6FE6-FFC1-4A60-85B7-0E4DF429D2AE}" type="slidenum">
              <a:rPr lang="es-ES" smtClean="0"/>
              <a:t>‹Nº›</a:t>
            </a:fld>
            <a:endParaRPr lang="es-ES"/>
          </a:p>
        </p:txBody>
      </p:sp>
    </p:spTree>
    <p:extLst>
      <p:ext uri="{BB962C8B-B14F-4D97-AF65-F5344CB8AC3E}">
        <p14:creationId xmlns:p14="http://schemas.microsoft.com/office/powerpoint/2010/main" val="873153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D4508E1-1537-2372-A397-3FAFA3FC12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0E837171-FE59-9F60-1D7C-4FC8C66A69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20CF755-5B77-0447-1F87-FAE88A840F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03FB8-1FF2-4507-AFA7-B268C81D13B0}" type="datetimeFigureOut">
              <a:rPr lang="es-ES" smtClean="0"/>
              <a:t>23/10/2022</a:t>
            </a:fld>
            <a:endParaRPr lang="es-ES"/>
          </a:p>
        </p:txBody>
      </p:sp>
      <p:sp>
        <p:nvSpPr>
          <p:cNvPr id="5" name="Marcador de pie de página 4">
            <a:extLst>
              <a:ext uri="{FF2B5EF4-FFF2-40B4-BE49-F238E27FC236}">
                <a16:creationId xmlns:a16="http://schemas.microsoft.com/office/drawing/2014/main" id="{5292A247-E0C9-BBFB-20CA-68683E085F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2597864A-C439-7038-EDB2-E98C5EF4A3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3B6FE6-FFC1-4A60-85B7-0E4DF429D2AE}" type="slidenum">
              <a:rPr lang="es-ES" smtClean="0"/>
              <a:t>‹Nº›</a:t>
            </a:fld>
            <a:endParaRPr lang="es-ES"/>
          </a:p>
        </p:txBody>
      </p:sp>
    </p:spTree>
    <p:extLst>
      <p:ext uri="{BB962C8B-B14F-4D97-AF65-F5344CB8AC3E}">
        <p14:creationId xmlns:p14="http://schemas.microsoft.com/office/powerpoint/2010/main" val="33279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1E48754F-5E2F-FB6C-7776-CE9FF20970F1}"/>
              </a:ext>
            </a:extLst>
          </p:cNvPr>
          <p:cNvPicPr>
            <a:picLocks noChangeAspect="1"/>
          </p:cNvPicPr>
          <p:nvPr/>
        </p:nvPicPr>
        <p:blipFill>
          <a:blip r:embed="rId2"/>
          <a:stretch>
            <a:fillRect/>
          </a:stretch>
        </p:blipFill>
        <p:spPr>
          <a:xfrm>
            <a:off x="154744" y="182561"/>
            <a:ext cx="11802793" cy="1815051"/>
          </a:xfrm>
          <a:prstGeom prst="rect">
            <a:avLst/>
          </a:prstGeom>
        </p:spPr>
      </p:pic>
      <p:sp>
        <p:nvSpPr>
          <p:cNvPr id="5" name="CuadroTexto 4">
            <a:extLst>
              <a:ext uri="{FF2B5EF4-FFF2-40B4-BE49-F238E27FC236}">
                <a16:creationId xmlns:a16="http://schemas.microsoft.com/office/drawing/2014/main" id="{B571985B-871F-AED8-2654-07A33A0B609C}"/>
              </a:ext>
            </a:extLst>
          </p:cNvPr>
          <p:cNvSpPr txBox="1"/>
          <p:nvPr/>
        </p:nvSpPr>
        <p:spPr>
          <a:xfrm>
            <a:off x="267286" y="1814732"/>
            <a:ext cx="11690251" cy="4557933"/>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endParaRPr lang="es-ES" dirty="0"/>
          </a:p>
        </p:txBody>
      </p:sp>
      <p:pic>
        <p:nvPicPr>
          <p:cNvPr id="6" name="Imagen 5">
            <a:extLst>
              <a:ext uri="{FF2B5EF4-FFF2-40B4-BE49-F238E27FC236}">
                <a16:creationId xmlns:a16="http://schemas.microsoft.com/office/drawing/2014/main" id="{E5B09BB2-87EB-70CF-1992-59095771CB43}"/>
              </a:ext>
            </a:extLst>
          </p:cNvPr>
          <p:cNvPicPr>
            <a:picLocks noChangeAspect="1"/>
          </p:cNvPicPr>
          <p:nvPr/>
        </p:nvPicPr>
        <p:blipFill>
          <a:blip r:embed="rId3"/>
          <a:stretch>
            <a:fillRect/>
          </a:stretch>
        </p:blipFill>
        <p:spPr>
          <a:xfrm>
            <a:off x="2838185" y="2296221"/>
            <a:ext cx="5630565" cy="3777834"/>
          </a:xfrm>
          <a:prstGeom prst="rect">
            <a:avLst/>
          </a:prstGeom>
        </p:spPr>
      </p:pic>
    </p:spTree>
    <p:extLst>
      <p:ext uri="{BB962C8B-B14F-4D97-AF65-F5344CB8AC3E}">
        <p14:creationId xmlns:p14="http://schemas.microsoft.com/office/powerpoint/2010/main" val="3663436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2A456C4D-0509-8F5D-3885-0AEC361D51FA}"/>
              </a:ext>
            </a:extLst>
          </p:cNvPr>
          <p:cNvSpPr>
            <a:spLocks noGrp="1"/>
          </p:cNvSpPr>
          <p:nvPr>
            <p:ph idx="1"/>
          </p:nvPr>
        </p:nvSpPr>
        <p:spPr>
          <a:xfrm>
            <a:off x="0" y="1176630"/>
            <a:ext cx="11997968" cy="5491456"/>
          </a:xfrm>
        </p:spPr>
        <p:style>
          <a:lnRef idx="1">
            <a:schemeClr val="accent4"/>
          </a:lnRef>
          <a:fillRef idx="2">
            <a:schemeClr val="accent4"/>
          </a:fillRef>
          <a:effectRef idx="1">
            <a:schemeClr val="accent4"/>
          </a:effectRef>
          <a:fontRef idx="minor">
            <a:schemeClr val="dk1"/>
          </a:fontRef>
        </p:style>
        <p:txBody>
          <a:bodyPr/>
          <a:lstStyle/>
          <a:p>
            <a:pPr marL="0" indent="0">
              <a:lnSpc>
                <a:spcPct val="100000"/>
              </a:lnSpc>
              <a:buNone/>
            </a:pPr>
            <a:r>
              <a:rPr lang="es-ES" sz="2000" dirty="0"/>
              <a:t>3) Los accionistas pueden hacerse representar, por otra persona física, en la Asamblea. Para ello será suficiente un mandato otorgado en instrumento privado, con firma certificada (en forma judicial, notarial, o bancaria).</a:t>
            </a:r>
          </a:p>
          <a:p>
            <a:pPr marL="0" indent="0">
              <a:lnSpc>
                <a:spcPct val="100000"/>
              </a:lnSpc>
              <a:buNone/>
            </a:pPr>
            <a:r>
              <a:rPr lang="es-ES" sz="2000" dirty="0"/>
              <a:t>No pueden ser mandatarios: a) Los directores; b) Los síndicos; c) Los integrantes del Consejo de Vigilancia; d) Los gerentes; ni e) Los demás empleados de la sociedad (art. 239).</a:t>
            </a:r>
          </a:p>
          <a:p>
            <a:pPr marL="0" indent="0">
              <a:lnSpc>
                <a:spcPct val="100000"/>
              </a:lnSpc>
              <a:buNone/>
            </a:pPr>
            <a:r>
              <a:rPr lang="es-ES" sz="2000" dirty="0"/>
              <a:t>4) Para dar comienzo a la Asamblea será imprescindible lograr el </a:t>
            </a:r>
            <a:r>
              <a:rPr lang="es-ES" sz="2000" b="1" u="sng" dirty="0"/>
              <a:t>Quórum: </a:t>
            </a:r>
            <a:r>
              <a:rPr lang="es-ES" sz="2000" dirty="0"/>
              <a:t>Es la cantidad mínima de accionistas que deben asistir para que la asamblea pueda constituirse y sesionar. El quórum exigido varía según el tipo de asamblea y el número de convocatoria:</a:t>
            </a:r>
          </a:p>
          <a:p>
            <a:pPr>
              <a:lnSpc>
                <a:spcPct val="100000"/>
              </a:lnSpc>
              <a:buFontTx/>
              <a:buChar char="-"/>
            </a:pPr>
            <a:r>
              <a:rPr lang="es-ES" sz="2000" b="1" i="1" dirty="0"/>
              <a:t>Asamblea ordinaria ( art 243)</a:t>
            </a:r>
            <a:r>
              <a:rPr lang="es-ES" sz="2000" dirty="0"/>
              <a:t>: En la primera convocatoria requiere la presencia de accionistas que representen la mayoría de las acciones con derecho a voto. En la segunda convocatoria , la asamblea se considerará constituida cualquiera sea la cantidad de accionistas presentes.</a:t>
            </a:r>
          </a:p>
        </p:txBody>
      </p:sp>
      <p:pic>
        <p:nvPicPr>
          <p:cNvPr id="4" name="Imagen 3">
            <a:extLst>
              <a:ext uri="{FF2B5EF4-FFF2-40B4-BE49-F238E27FC236}">
                <a16:creationId xmlns:a16="http://schemas.microsoft.com/office/drawing/2014/main" id="{E016EAAD-3F95-3328-04B1-5D742B87EC86}"/>
              </a:ext>
            </a:extLst>
          </p:cNvPr>
          <p:cNvPicPr>
            <a:picLocks noChangeAspect="1"/>
          </p:cNvPicPr>
          <p:nvPr/>
        </p:nvPicPr>
        <p:blipFill>
          <a:blip r:embed="rId2"/>
          <a:stretch>
            <a:fillRect/>
          </a:stretch>
        </p:blipFill>
        <p:spPr>
          <a:xfrm>
            <a:off x="0" y="0"/>
            <a:ext cx="11997968" cy="1176630"/>
          </a:xfrm>
          <a:prstGeom prst="rect">
            <a:avLst/>
          </a:prstGeom>
        </p:spPr>
      </p:pic>
      <p:pic>
        <p:nvPicPr>
          <p:cNvPr id="6" name="Imagen 5">
            <a:extLst>
              <a:ext uri="{FF2B5EF4-FFF2-40B4-BE49-F238E27FC236}">
                <a16:creationId xmlns:a16="http://schemas.microsoft.com/office/drawing/2014/main" id="{F7C0130B-35C3-C052-AE0E-ECCCC6E52E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7010" y="4795105"/>
            <a:ext cx="3686054" cy="1772529"/>
          </a:xfrm>
          <a:prstGeom prst="rect">
            <a:avLst/>
          </a:prstGeom>
        </p:spPr>
      </p:pic>
    </p:spTree>
    <p:extLst>
      <p:ext uri="{BB962C8B-B14F-4D97-AF65-F5344CB8AC3E}">
        <p14:creationId xmlns:p14="http://schemas.microsoft.com/office/powerpoint/2010/main" val="1062600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8EEC8FD-7001-A0DB-479E-561E9C62B9F7}"/>
              </a:ext>
            </a:extLst>
          </p:cNvPr>
          <p:cNvSpPr>
            <a:spLocks noGrp="1"/>
          </p:cNvSpPr>
          <p:nvPr>
            <p:ph idx="1"/>
          </p:nvPr>
        </p:nvSpPr>
        <p:spPr>
          <a:xfrm>
            <a:off x="233288" y="1269350"/>
            <a:ext cx="11861695" cy="5495927"/>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marL="0" indent="0">
              <a:lnSpc>
                <a:spcPct val="100000"/>
              </a:lnSpc>
              <a:buNone/>
            </a:pPr>
            <a:r>
              <a:rPr lang="es-ES" sz="2000" b="1" i="1" dirty="0"/>
              <a:t> - </a:t>
            </a:r>
            <a:r>
              <a:rPr lang="es-ES" sz="2200" b="1" i="1" dirty="0"/>
              <a:t>Asamblea extraordinaria (art 244): </a:t>
            </a:r>
            <a:r>
              <a:rPr lang="es-ES" sz="2200" dirty="0"/>
              <a:t>se reúne en primera convocatoria con la presencia de accionistas que representen el sesenta por ciento (60 %) de las acciones con derecho a voto, si el estatuto no exige quórum mayor. En la segunda convocatoria se requiere la concurrencia de accionistas que representen el treinta por ciento (30 %) de las acciones con derecho a voto, salvo que el estatuto fije quórum mayor o menor.</a:t>
            </a:r>
          </a:p>
          <a:p>
            <a:pPr marL="0" indent="0">
              <a:lnSpc>
                <a:spcPct val="100000"/>
              </a:lnSpc>
              <a:buNone/>
            </a:pPr>
            <a:endParaRPr lang="es-ES" sz="2200" dirty="0"/>
          </a:p>
          <a:p>
            <a:pPr marL="0" indent="0">
              <a:lnSpc>
                <a:spcPct val="100000"/>
              </a:lnSpc>
              <a:buNone/>
            </a:pPr>
            <a:endParaRPr lang="es-ES" sz="2200" dirty="0"/>
          </a:p>
          <a:p>
            <a:pPr marL="0" indent="0">
              <a:lnSpc>
                <a:spcPct val="100000"/>
              </a:lnSpc>
              <a:buNone/>
            </a:pPr>
            <a:endParaRPr lang="es-ES" sz="2200" dirty="0"/>
          </a:p>
          <a:p>
            <a:pPr marL="0" indent="0">
              <a:lnSpc>
                <a:spcPct val="100000"/>
              </a:lnSpc>
              <a:buNone/>
            </a:pPr>
            <a:endParaRPr lang="es-ES" sz="2200" dirty="0"/>
          </a:p>
          <a:p>
            <a:pPr marL="0" indent="0">
              <a:lnSpc>
                <a:spcPct val="100000"/>
              </a:lnSpc>
              <a:buNone/>
            </a:pPr>
            <a:r>
              <a:rPr lang="es-ES" sz="2200" b="1" i="1" u="sng" dirty="0" err="1"/>
              <a:t>Mayorias</a:t>
            </a:r>
            <a:r>
              <a:rPr lang="es-ES" sz="2200" b="1" i="1" u="sng" dirty="0"/>
              <a:t> : </a:t>
            </a:r>
            <a:r>
              <a:rPr lang="es-ES" sz="2200" dirty="0"/>
              <a:t>El mismo articulo establece sobre la  cantidad de votos que se necesitan para adoptar una resolución social válida. Tanto en las asambleas ordinarias como en las extraordinarias, las resoluciones serán adoptadas por mayoría absoluta de los "votos presentes" en la asamblea (es decir, la mitad más uno de los votos presentes).</a:t>
            </a:r>
          </a:p>
          <a:p>
            <a:pPr marL="0" indent="0">
              <a:lnSpc>
                <a:spcPct val="100000"/>
              </a:lnSpc>
              <a:buNone/>
            </a:pPr>
            <a:r>
              <a:rPr lang="es-ES" sz="2200" dirty="0"/>
              <a:t>No obstante, el art 244 (in fine) establece la mayoría agravada para algunos "supuestos especiales“ que son las modificaciones las bases esenciales tenidas en cuenta por los accionistas al ingresar en la sociedad  (por </a:t>
            </a:r>
            <a:r>
              <a:rPr lang="es-ES" sz="2200" dirty="0" err="1"/>
              <a:t>ej</a:t>
            </a:r>
            <a:r>
              <a:rPr lang="es-ES" sz="2200" dirty="0"/>
              <a:t>: decisiones que impliquen cambiar el objeto social; transformación; disolución anticipada de la sociedad; </a:t>
            </a:r>
            <a:r>
              <a:rPr lang="es-ES" sz="2200" dirty="0" err="1"/>
              <a:t>etc</a:t>
            </a:r>
            <a:r>
              <a:rPr lang="es-ES" sz="2200" dirty="0"/>
              <a:t>) y se vinculan estrechamente con el derecho de receso.</a:t>
            </a:r>
          </a:p>
          <a:p>
            <a:pPr marL="0" indent="0">
              <a:lnSpc>
                <a:spcPct val="100000"/>
              </a:lnSpc>
              <a:buNone/>
            </a:pPr>
            <a:r>
              <a:rPr lang="es-ES" sz="2200" dirty="0"/>
              <a:t> </a:t>
            </a:r>
          </a:p>
          <a:p>
            <a:pPr marL="0" indent="0">
              <a:lnSpc>
                <a:spcPct val="100000"/>
              </a:lnSpc>
              <a:buNone/>
            </a:pPr>
            <a:endParaRPr lang="es-ES" sz="2000" dirty="0"/>
          </a:p>
        </p:txBody>
      </p:sp>
      <p:pic>
        <p:nvPicPr>
          <p:cNvPr id="4" name="Imagen 3">
            <a:extLst>
              <a:ext uri="{FF2B5EF4-FFF2-40B4-BE49-F238E27FC236}">
                <a16:creationId xmlns:a16="http://schemas.microsoft.com/office/drawing/2014/main" id="{7160C70A-BFE8-D93E-61E9-A7FF8CC24C04}"/>
              </a:ext>
            </a:extLst>
          </p:cNvPr>
          <p:cNvPicPr>
            <a:picLocks noChangeAspect="1"/>
          </p:cNvPicPr>
          <p:nvPr/>
        </p:nvPicPr>
        <p:blipFill>
          <a:blip r:embed="rId2"/>
          <a:stretch>
            <a:fillRect/>
          </a:stretch>
        </p:blipFill>
        <p:spPr>
          <a:xfrm>
            <a:off x="97016" y="92722"/>
            <a:ext cx="11997968" cy="1176630"/>
          </a:xfrm>
          <a:prstGeom prst="rect">
            <a:avLst/>
          </a:prstGeom>
        </p:spPr>
      </p:pic>
      <p:pic>
        <p:nvPicPr>
          <p:cNvPr id="6" name="Imagen 5">
            <a:extLst>
              <a:ext uri="{FF2B5EF4-FFF2-40B4-BE49-F238E27FC236}">
                <a16:creationId xmlns:a16="http://schemas.microsoft.com/office/drawing/2014/main" id="{EAA1F3E7-ABD8-AB0A-8FB4-FDB59C07BA77}"/>
              </a:ext>
            </a:extLst>
          </p:cNvPr>
          <p:cNvPicPr>
            <a:picLocks noChangeAspect="1"/>
          </p:cNvPicPr>
          <p:nvPr/>
        </p:nvPicPr>
        <p:blipFill>
          <a:blip r:embed="rId3"/>
          <a:stretch>
            <a:fillRect/>
          </a:stretch>
        </p:blipFill>
        <p:spPr>
          <a:xfrm>
            <a:off x="3919169" y="2445980"/>
            <a:ext cx="3578909" cy="1563602"/>
          </a:xfrm>
          <a:prstGeom prst="rect">
            <a:avLst/>
          </a:prstGeom>
        </p:spPr>
      </p:pic>
    </p:spTree>
    <p:extLst>
      <p:ext uri="{BB962C8B-B14F-4D97-AF65-F5344CB8AC3E}">
        <p14:creationId xmlns:p14="http://schemas.microsoft.com/office/powerpoint/2010/main" val="834970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E2098B1D-501B-7527-582F-9220644EA12F}"/>
              </a:ext>
            </a:extLst>
          </p:cNvPr>
          <p:cNvSpPr>
            <a:spLocks noGrp="1"/>
          </p:cNvSpPr>
          <p:nvPr>
            <p:ph type="subTitle" idx="1"/>
          </p:nvPr>
        </p:nvSpPr>
        <p:spPr>
          <a:xfrm>
            <a:off x="182880" y="1176630"/>
            <a:ext cx="11815087" cy="5681369"/>
          </a:xfrm>
        </p:spPr>
        <p:style>
          <a:lnRef idx="1">
            <a:schemeClr val="accent4"/>
          </a:lnRef>
          <a:fillRef idx="2">
            <a:schemeClr val="accent4"/>
          </a:fillRef>
          <a:effectRef idx="1">
            <a:schemeClr val="accent4"/>
          </a:effectRef>
          <a:fontRef idx="minor">
            <a:schemeClr val="dk1"/>
          </a:fontRef>
        </p:style>
        <p:txBody>
          <a:bodyPr>
            <a:normAutofit/>
          </a:bodyPr>
          <a:lstStyle/>
          <a:p>
            <a:pPr algn="just">
              <a:lnSpc>
                <a:spcPct val="100000"/>
              </a:lnSpc>
            </a:pPr>
            <a:r>
              <a:rPr lang="es-ES" sz="2000" dirty="0"/>
              <a:t>Para los estos supuesto  se aplica el siguiente régimen de mayorías:</a:t>
            </a:r>
          </a:p>
          <a:p>
            <a:pPr algn="just">
              <a:lnSpc>
                <a:spcPct val="100000"/>
              </a:lnSpc>
            </a:pPr>
            <a:r>
              <a:rPr lang="es-ES" sz="2000" dirty="0"/>
              <a:t>a) Las resoluciones se adoptan por mayoría de acciones (tanto presentes como ausentes);</a:t>
            </a:r>
          </a:p>
          <a:p>
            <a:pPr algn="just">
              <a:lnSpc>
                <a:spcPct val="100000"/>
              </a:lnSpc>
            </a:pPr>
            <a:r>
              <a:rPr lang="es-ES" sz="2000" dirty="0"/>
              <a:t>b) No se aplica la pluralidad de votos (es decir, que las acciones privilegiadas, que en otras votaciones pueden otorgar hasta 5 votos, aquí tendrán sólo 1 voto);</a:t>
            </a:r>
          </a:p>
          <a:p>
            <a:pPr algn="just">
              <a:lnSpc>
                <a:spcPct val="100000"/>
              </a:lnSpc>
            </a:pPr>
            <a:r>
              <a:rPr lang="es-ES" sz="2000" dirty="0"/>
              <a:t>c) Las acciones preferidas sin derecho a voto recuperan el derecho al voto (sólo para estas decisiones, otorgándose 1 voto por cada acción).</a:t>
            </a:r>
          </a:p>
          <a:p>
            <a:pPr algn="just">
              <a:lnSpc>
                <a:spcPct val="100000"/>
              </a:lnSpc>
            </a:pPr>
            <a:r>
              <a:rPr lang="es-ES" sz="2000" b="1" dirty="0"/>
              <a:t>5) </a:t>
            </a:r>
            <a:r>
              <a:rPr lang="es-ES" sz="2000" b="1" i="1" u="sng" dirty="0"/>
              <a:t>Deliberación: </a:t>
            </a:r>
            <a:r>
              <a:rPr lang="es-ES" sz="2000" dirty="0"/>
              <a:t>Una vez determinada la existencia del quórum mínimo, comienzan las deliberaciones. Debemos tener en cuenta que:</a:t>
            </a:r>
          </a:p>
          <a:p>
            <a:pPr algn="just">
              <a:lnSpc>
                <a:spcPct val="100000"/>
              </a:lnSpc>
            </a:pPr>
            <a:r>
              <a:rPr lang="es-ES" sz="2000" dirty="0"/>
              <a:t>- Las deliberaciones estarán dirigidas por el Presidente del Directorio;</a:t>
            </a:r>
          </a:p>
          <a:p>
            <a:pPr algn="just">
              <a:lnSpc>
                <a:spcPct val="100000"/>
              </a:lnSpc>
            </a:pPr>
            <a:r>
              <a:rPr lang="es-ES" sz="2000" dirty="0"/>
              <a:t>- Todos los accionistas tienen derecho de voz. También gozan de este derecho: los directores no accionistas; los síndicos; y los gerentes generales.</a:t>
            </a:r>
          </a:p>
          <a:p>
            <a:pPr algn="just">
              <a:lnSpc>
                <a:spcPct val="100000"/>
              </a:lnSpc>
            </a:pPr>
            <a:r>
              <a:rPr lang="es-ES" sz="2000" dirty="0"/>
              <a:t>- Comenzada la deliberación, la asamblea podrá pasar a "cuarto intermedio" sólo una vez (el "cuarto intermedio "es la interrupción de la asamblea, por decisión de la mayoría).En dicho caso, la asamblea deberá continuar necesariamente dentro de los 30 días siguientes; y solamente podrán participar de ella quienes haya asistido a la "primera parte" de la misma.</a:t>
            </a:r>
          </a:p>
          <a:p>
            <a:pPr algn="just"/>
            <a:endParaRPr lang="es-ES" sz="2000" dirty="0"/>
          </a:p>
        </p:txBody>
      </p:sp>
      <p:pic>
        <p:nvPicPr>
          <p:cNvPr id="4" name="Imagen 3">
            <a:extLst>
              <a:ext uri="{FF2B5EF4-FFF2-40B4-BE49-F238E27FC236}">
                <a16:creationId xmlns:a16="http://schemas.microsoft.com/office/drawing/2014/main" id="{2D83458A-99E3-8E7A-9194-B48722FE5F0A}"/>
              </a:ext>
            </a:extLst>
          </p:cNvPr>
          <p:cNvPicPr>
            <a:picLocks noChangeAspect="1"/>
          </p:cNvPicPr>
          <p:nvPr/>
        </p:nvPicPr>
        <p:blipFill>
          <a:blip r:embed="rId2"/>
          <a:stretch>
            <a:fillRect/>
          </a:stretch>
        </p:blipFill>
        <p:spPr>
          <a:xfrm>
            <a:off x="0" y="0"/>
            <a:ext cx="11997968" cy="1176630"/>
          </a:xfrm>
          <a:prstGeom prst="rect">
            <a:avLst/>
          </a:prstGeom>
        </p:spPr>
      </p:pic>
    </p:spTree>
    <p:extLst>
      <p:ext uri="{BB962C8B-B14F-4D97-AF65-F5344CB8AC3E}">
        <p14:creationId xmlns:p14="http://schemas.microsoft.com/office/powerpoint/2010/main" val="26643789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B5C2EF0E-E578-4A49-DBAA-DA9F9F3D72EC}"/>
              </a:ext>
            </a:extLst>
          </p:cNvPr>
          <p:cNvSpPr>
            <a:spLocks noGrp="1"/>
          </p:cNvSpPr>
          <p:nvPr>
            <p:ph type="subTitle" idx="1"/>
          </p:nvPr>
        </p:nvSpPr>
        <p:spPr>
          <a:xfrm>
            <a:off x="222068" y="1005841"/>
            <a:ext cx="11730445" cy="5538650"/>
          </a:xfrm>
        </p:spPr>
        <p:style>
          <a:lnRef idx="1">
            <a:schemeClr val="accent4"/>
          </a:lnRef>
          <a:fillRef idx="2">
            <a:schemeClr val="accent4"/>
          </a:fillRef>
          <a:effectRef idx="1">
            <a:schemeClr val="accent4"/>
          </a:effectRef>
          <a:fontRef idx="minor">
            <a:schemeClr val="dk1"/>
          </a:fontRef>
        </p:style>
        <p:txBody>
          <a:bodyPr>
            <a:normAutofit/>
          </a:bodyPr>
          <a:lstStyle/>
          <a:p>
            <a:pPr algn="just">
              <a:lnSpc>
                <a:spcPct val="100000"/>
              </a:lnSpc>
            </a:pPr>
            <a:r>
              <a:rPr lang="es-ES" sz="2000" b="1" i="1" u="sng" dirty="0"/>
              <a:t>6) Votación </a:t>
            </a:r>
            <a:r>
              <a:rPr lang="es-ES" sz="2000" dirty="0"/>
              <a:t>: </a:t>
            </a:r>
            <a:r>
              <a:rPr lang="es-ES" sz="2000" i="1" dirty="0"/>
              <a:t>¿Quiénes están habilitados para votar en las asambleas? </a:t>
            </a:r>
            <a:r>
              <a:rPr lang="es-ES" sz="2000" dirty="0"/>
              <a:t>En principio, tienen derecho de voto todos los accionistas. Esto incluye a los directores, síndicos y gerentes generales que sean accionistas (art. 240).</a:t>
            </a:r>
          </a:p>
          <a:p>
            <a:pPr algn="just">
              <a:lnSpc>
                <a:spcPct val="100000"/>
              </a:lnSpc>
            </a:pPr>
            <a:r>
              <a:rPr lang="es-ES" sz="2000" dirty="0"/>
              <a:t>Sin embargo, no podrán votar:</a:t>
            </a:r>
          </a:p>
          <a:p>
            <a:pPr algn="just">
              <a:lnSpc>
                <a:spcPct val="100000"/>
              </a:lnSpc>
            </a:pPr>
            <a:r>
              <a:rPr lang="es-ES" sz="2000" dirty="0"/>
              <a:t>a)Los directores, síndicos, miembros del consejo de vigilancia y gerentes generales (aunque sean accionistas) en las decisiones vinculadas a su responsabilidad, remoción con causa, o aprobación de sus actos de gestión.</a:t>
            </a:r>
          </a:p>
          <a:p>
            <a:pPr algn="just">
              <a:lnSpc>
                <a:spcPct val="100000"/>
              </a:lnSpc>
            </a:pPr>
            <a:r>
              <a:rPr lang="es-ES" sz="2000" dirty="0"/>
              <a:t>b)El accionista que en una operación determinada tenga (por cuenta propia o ajena) un interés contrario al de la sociedad. La Ley 19.550 establece que "deberá abstenerse de votar" en las decisiones vinculadas a dicha operación.</a:t>
            </a:r>
          </a:p>
          <a:p>
            <a:pPr algn="just">
              <a:lnSpc>
                <a:spcPct val="100000"/>
              </a:lnSpc>
            </a:pPr>
            <a:r>
              <a:rPr lang="es-ES" sz="2000" dirty="0"/>
              <a:t>c)Los titulares de acciones preferidas sin derecho a voto (sin embargo, para las cuestiones incluidas en el art. 244 in fine -"supuestos especiales"-, sí podrán votar).</a:t>
            </a:r>
          </a:p>
          <a:p>
            <a:pPr algn="just">
              <a:lnSpc>
                <a:spcPct val="100000"/>
              </a:lnSpc>
            </a:pPr>
            <a:r>
              <a:rPr lang="es-ES" sz="2000" b="1" i="1" dirty="0"/>
              <a:t>7) Acta de Asamblea (art 249) </a:t>
            </a:r>
            <a:r>
              <a:rPr lang="es-ES" sz="2000" dirty="0"/>
              <a:t>Una vez finalizada la Asamblea, el Directorio debe labrar un acta de lo acontecido en ella. En dicha acta se deberán resumir las manifestaciones hechas en la deliberación, las formas de las votaciones y sus resultados, con expresión completa de las decisiones. </a:t>
            </a:r>
          </a:p>
          <a:p>
            <a:pPr algn="just">
              <a:lnSpc>
                <a:spcPct val="100000"/>
              </a:lnSpc>
            </a:pPr>
            <a:r>
              <a:rPr lang="es-ES" sz="2000" dirty="0"/>
              <a:t>El Acta deberá estar confeccionada y firmada (por el presidente del Directorio y los socios designados al efecto) dentro de los 5 días.</a:t>
            </a:r>
          </a:p>
        </p:txBody>
      </p:sp>
      <p:pic>
        <p:nvPicPr>
          <p:cNvPr id="4" name="Imagen 3">
            <a:extLst>
              <a:ext uri="{FF2B5EF4-FFF2-40B4-BE49-F238E27FC236}">
                <a16:creationId xmlns:a16="http://schemas.microsoft.com/office/drawing/2014/main" id="{B91C8245-3D28-827F-D75D-8939C0EC0B4A}"/>
              </a:ext>
            </a:extLst>
          </p:cNvPr>
          <p:cNvPicPr>
            <a:picLocks noChangeAspect="1"/>
          </p:cNvPicPr>
          <p:nvPr/>
        </p:nvPicPr>
        <p:blipFill>
          <a:blip r:embed="rId2"/>
          <a:stretch>
            <a:fillRect/>
          </a:stretch>
        </p:blipFill>
        <p:spPr>
          <a:xfrm>
            <a:off x="-28036" y="0"/>
            <a:ext cx="11997968" cy="1176630"/>
          </a:xfrm>
          <a:prstGeom prst="rect">
            <a:avLst/>
          </a:prstGeom>
        </p:spPr>
      </p:pic>
    </p:spTree>
    <p:extLst>
      <p:ext uri="{BB962C8B-B14F-4D97-AF65-F5344CB8AC3E}">
        <p14:creationId xmlns:p14="http://schemas.microsoft.com/office/powerpoint/2010/main" val="487491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F3F1AA-0744-1A1F-1A67-D2972A09922D}"/>
              </a:ext>
            </a:extLst>
          </p:cNvPr>
          <p:cNvSpPr>
            <a:spLocks noGrp="1"/>
          </p:cNvSpPr>
          <p:nvPr>
            <p:ph type="title"/>
          </p:nvPr>
        </p:nvSpPr>
        <p:spPr>
          <a:xfrm>
            <a:off x="302623" y="223520"/>
            <a:ext cx="11586754" cy="821510"/>
          </a:xfrm>
        </p:spPr>
        <p:style>
          <a:lnRef idx="3">
            <a:schemeClr val="lt1"/>
          </a:lnRef>
          <a:fillRef idx="1">
            <a:schemeClr val="accent4"/>
          </a:fillRef>
          <a:effectRef idx="1">
            <a:schemeClr val="accent4"/>
          </a:effectRef>
          <a:fontRef idx="minor">
            <a:schemeClr val="lt1"/>
          </a:fontRef>
        </p:style>
        <p:txBody>
          <a:bodyPr/>
          <a:lstStyle/>
          <a:p>
            <a:r>
              <a:rPr lang="es-ES" dirty="0"/>
              <a:t>EFECTOS DE LAS DECISIONES ASAMBLEARIAS</a:t>
            </a:r>
          </a:p>
        </p:txBody>
      </p:sp>
      <p:sp>
        <p:nvSpPr>
          <p:cNvPr id="3" name="Marcador de contenido 2">
            <a:extLst>
              <a:ext uri="{FF2B5EF4-FFF2-40B4-BE49-F238E27FC236}">
                <a16:creationId xmlns:a16="http://schemas.microsoft.com/office/drawing/2014/main" id="{4639F7CF-7EDE-A02B-FBD0-3D9521879E71}"/>
              </a:ext>
            </a:extLst>
          </p:cNvPr>
          <p:cNvSpPr>
            <a:spLocks noGrp="1"/>
          </p:cNvSpPr>
          <p:nvPr>
            <p:ph idx="1"/>
          </p:nvPr>
        </p:nvSpPr>
        <p:spPr>
          <a:xfrm>
            <a:off x="302623" y="1214846"/>
            <a:ext cx="11586754" cy="4859383"/>
          </a:xfrm>
        </p:spPr>
        <p:style>
          <a:lnRef idx="1">
            <a:schemeClr val="accent4"/>
          </a:lnRef>
          <a:fillRef idx="2">
            <a:schemeClr val="accent4"/>
          </a:fillRef>
          <a:effectRef idx="1">
            <a:schemeClr val="accent4"/>
          </a:effectRef>
          <a:fontRef idx="minor">
            <a:schemeClr val="dk1"/>
          </a:fontRef>
        </p:style>
        <p:txBody>
          <a:bodyPr/>
          <a:lstStyle/>
          <a:p>
            <a:pPr marL="0" indent="0" algn="ctr">
              <a:lnSpc>
                <a:spcPct val="150000"/>
              </a:lnSpc>
              <a:buNone/>
            </a:pPr>
            <a:r>
              <a:rPr lang="es-ES" sz="2000" b="1" i="1" u="sng" dirty="0"/>
              <a:t>Principio General.</a:t>
            </a:r>
          </a:p>
          <a:p>
            <a:pPr marL="0" indent="0">
              <a:lnSpc>
                <a:spcPct val="150000"/>
              </a:lnSpc>
              <a:buNone/>
            </a:pPr>
            <a:r>
              <a:rPr lang="es-ES" sz="2000" dirty="0"/>
              <a:t>El principio general es que las decisiones adoptadas en Asamblea son obligatorias para la sociedad y todos los accionistas; y deben ser cumplidas (ejecutadas) por el Directorio.</a:t>
            </a:r>
          </a:p>
          <a:p>
            <a:pPr marL="0" indent="0" algn="ctr">
              <a:lnSpc>
                <a:spcPct val="150000"/>
              </a:lnSpc>
              <a:buNone/>
            </a:pPr>
            <a:r>
              <a:rPr lang="es-ES" sz="2000" b="1" i="1" u="sng" dirty="0"/>
              <a:t>Excepciones</a:t>
            </a:r>
          </a:p>
          <a:p>
            <a:pPr marL="0" indent="0">
              <a:lnSpc>
                <a:spcPct val="150000"/>
              </a:lnSpc>
              <a:buNone/>
            </a:pPr>
            <a:r>
              <a:rPr lang="es-ES" sz="2000" dirty="0"/>
              <a:t>El principio general tiene 2 excepciones. En consecuencia, las decisiones adoptadas en Asamblea no serán obligatorias:</a:t>
            </a:r>
          </a:p>
          <a:p>
            <a:pPr marL="0" indent="0">
              <a:lnSpc>
                <a:spcPct val="150000"/>
              </a:lnSpc>
              <a:buNone/>
            </a:pPr>
            <a:r>
              <a:rPr lang="es-ES" sz="2000" dirty="0"/>
              <a:t>1)	Para aquel accionista que ejerza el derecho de receso (art. 245); ni</a:t>
            </a:r>
          </a:p>
          <a:p>
            <a:pPr marL="0" indent="0">
              <a:lnSpc>
                <a:spcPct val="150000"/>
              </a:lnSpc>
              <a:buNone/>
            </a:pPr>
            <a:r>
              <a:rPr lang="es-ES" sz="2000" dirty="0"/>
              <a:t>2)	Cuando dichas decisiones sean "impugnables de nulidad" (ya sea por violar la ley, estatuto o reglamento; o por implicar un abuso de mayorías).</a:t>
            </a:r>
          </a:p>
          <a:p>
            <a:endParaRPr lang="es-ES" dirty="0"/>
          </a:p>
        </p:txBody>
      </p:sp>
    </p:spTree>
    <p:extLst>
      <p:ext uri="{BB962C8B-B14F-4D97-AF65-F5344CB8AC3E}">
        <p14:creationId xmlns:p14="http://schemas.microsoft.com/office/powerpoint/2010/main" val="4125487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94E79CD-BA23-7B49-764F-48B783244238}"/>
              </a:ext>
            </a:extLst>
          </p:cNvPr>
          <p:cNvSpPr>
            <a:spLocks noGrp="1"/>
          </p:cNvSpPr>
          <p:nvPr>
            <p:ph type="title"/>
          </p:nvPr>
        </p:nvSpPr>
        <p:spPr>
          <a:xfrm>
            <a:off x="250371" y="103868"/>
            <a:ext cx="11702142" cy="784407"/>
          </a:xfrm>
        </p:spPr>
        <p:style>
          <a:lnRef idx="3">
            <a:schemeClr val="lt1"/>
          </a:lnRef>
          <a:fillRef idx="1">
            <a:schemeClr val="accent4"/>
          </a:fillRef>
          <a:effectRef idx="1">
            <a:schemeClr val="accent4"/>
          </a:effectRef>
          <a:fontRef idx="minor">
            <a:schemeClr val="lt1"/>
          </a:fontRef>
        </p:style>
        <p:txBody>
          <a:bodyPr/>
          <a:lstStyle/>
          <a:p>
            <a:pPr algn="ctr"/>
            <a:r>
              <a:rPr lang="es-ES" dirty="0"/>
              <a:t>IMPUGNACIÓN DE LAS RESOLUCIONES.-</a:t>
            </a:r>
          </a:p>
        </p:txBody>
      </p:sp>
      <p:sp>
        <p:nvSpPr>
          <p:cNvPr id="3" name="Marcador de contenido 2">
            <a:extLst>
              <a:ext uri="{FF2B5EF4-FFF2-40B4-BE49-F238E27FC236}">
                <a16:creationId xmlns:a16="http://schemas.microsoft.com/office/drawing/2014/main" id="{1FAFBA76-0AD6-053C-DE8C-9F91E5C1A396}"/>
              </a:ext>
            </a:extLst>
          </p:cNvPr>
          <p:cNvSpPr>
            <a:spLocks noGrp="1"/>
          </p:cNvSpPr>
          <p:nvPr>
            <p:ph idx="1"/>
          </p:nvPr>
        </p:nvSpPr>
        <p:spPr>
          <a:xfrm>
            <a:off x="250371" y="1058092"/>
            <a:ext cx="11702142" cy="5696040"/>
          </a:xfrm>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pPr marL="0" indent="0" algn="just">
              <a:lnSpc>
                <a:spcPct val="120000"/>
              </a:lnSpc>
              <a:buNone/>
            </a:pPr>
            <a:r>
              <a:rPr lang="es-ES" sz="2000" i="1" dirty="0"/>
              <a:t>Art. 251 : </a:t>
            </a:r>
            <a:r>
              <a:rPr lang="es-ES" sz="2000" dirty="0"/>
              <a:t>Todas aquellas resoluciones de la asamblea adoptadas en violación de la ley, estatuto o reglamento pueden ser impugnadas de nulidad, dentro del plazo de 3 meses (contados desde que finaliza la asamblea).</a:t>
            </a:r>
          </a:p>
          <a:p>
            <a:pPr marL="0" indent="0" algn="just">
              <a:lnSpc>
                <a:spcPct val="120000"/>
              </a:lnSpc>
              <a:buNone/>
            </a:pPr>
            <a:r>
              <a:rPr lang="es-ES" sz="2000" dirty="0"/>
              <a:t>Están </a:t>
            </a:r>
            <a:r>
              <a:rPr lang="es-ES" sz="2000" b="1" dirty="0"/>
              <a:t>legitimados para impugnar </a:t>
            </a:r>
            <a:r>
              <a:rPr lang="es-ES" sz="2000" dirty="0"/>
              <a:t>de nulidad las resoluciones asamblearias:</a:t>
            </a:r>
          </a:p>
          <a:p>
            <a:pPr marL="0" indent="0" algn="just">
              <a:lnSpc>
                <a:spcPct val="120000"/>
              </a:lnSpc>
              <a:buNone/>
            </a:pPr>
            <a:r>
              <a:rPr lang="es-ES" sz="2000" dirty="0"/>
              <a:t>a)Los accionistas que hayan votado en contra de la respectiva decisión;</a:t>
            </a:r>
          </a:p>
          <a:p>
            <a:pPr marL="0" indent="0" algn="just">
              <a:lnSpc>
                <a:spcPct val="120000"/>
              </a:lnSpc>
              <a:buNone/>
            </a:pPr>
            <a:r>
              <a:rPr lang="es-ES" sz="2000" dirty="0"/>
              <a:t>b)Los accionistas que se hayan abstenido de votar (en la respectiva decisión);</a:t>
            </a:r>
          </a:p>
          <a:p>
            <a:pPr marL="0" indent="0" algn="just">
              <a:lnSpc>
                <a:spcPct val="120000"/>
              </a:lnSpc>
              <a:buNone/>
            </a:pPr>
            <a:r>
              <a:rPr lang="es-ES" sz="2000" dirty="0"/>
              <a:t>c)Los accionistas que hayan estado ausentes en dicha asamblea;</a:t>
            </a:r>
          </a:p>
          <a:p>
            <a:pPr marL="0" indent="0" algn="just">
              <a:lnSpc>
                <a:spcPct val="120000"/>
              </a:lnSpc>
              <a:buNone/>
            </a:pPr>
            <a:r>
              <a:rPr lang="es-ES" sz="2000" dirty="0"/>
              <a:t>d)Los directores;</a:t>
            </a:r>
          </a:p>
          <a:p>
            <a:pPr marL="0" indent="0" algn="just">
              <a:lnSpc>
                <a:spcPct val="120000"/>
              </a:lnSpc>
              <a:buNone/>
            </a:pPr>
            <a:r>
              <a:rPr lang="es-ES" sz="2000" dirty="0"/>
              <a:t> e) Los integrantes de la sindicatura;</a:t>
            </a:r>
          </a:p>
          <a:p>
            <a:pPr marL="0" indent="0" algn="just">
              <a:lnSpc>
                <a:spcPct val="120000"/>
              </a:lnSpc>
              <a:buNone/>
            </a:pPr>
            <a:r>
              <a:rPr lang="es-ES" sz="2000" dirty="0"/>
              <a:t>f) Los integrantes del consejo de vigilancia; y</a:t>
            </a:r>
          </a:p>
          <a:p>
            <a:pPr marL="0" indent="0" algn="just">
              <a:lnSpc>
                <a:spcPct val="120000"/>
              </a:lnSpc>
              <a:buNone/>
            </a:pPr>
            <a:r>
              <a:rPr lang="es-ES" sz="2000" dirty="0"/>
              <a:t>g) La autoridad de control.</a:t>
            </a:r>
          </a:p>
          <a:p>
            <a:pPr algn="just">
              <a:lnSpc>
                <a:spcPct val="120000"/>
              </a:lnSpc>
            </a:pPr>
            <a:r>
              <a:rPr lang="es-ES" sz="2000" dirty="0"/>
              <a:t>Los accionistas que hayan votado a favor de una determinada decisión, no podrán luego atacarla de nulidad, salvo que haya existido vicio en la voluntad. (Ej.: habrá "vicio en la voluntad" cuando un accionista vote a favor de la aprobación de un balance, debido a que el director presentó un balance falso (error de hecho); o cuando un accionista vote a favor de una decisión bajo amenaza (violencia); etc.</a:t>
            </a:r>
          </a:p>
          <a:p>
            <a:pPr algn="just">
              <a:lnSpc>
                <a:spcPct val="120000"/>
              </a:lnSpc>
            </a:pPr>
            <a:r>
              <a:rPr lang="es-ES" sz="2000" dirty="0"/>
              <a:t>La acción de nulidad debe promoverse contra la sociedad, ante el juez del domicilio social.</a:t>
            </a:r>
          </a:p>
          <a:p>
            <a:pPr marL="0" indent="0">
              <a:buNone/>
            </a:pPr>
            <a:endParaRPr lang="es-ES" sz="1400" dirty="0"/>
          </a:p>
        </p:txBody>
      </p:sp>
    </p:spTree>
    <p:extLst>
      <p:ext uri="{BB962C8B-B14F-4D97-AF65-F5344CB8AC3E}">
        <p14:creationId xmlns:p14="http://schemas.microsoft.com/office/powerpoint/2010/main" val="1928657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2E265CEB-129B-2841-6DCE-8CFE467E8EBA}"/>
              </a:ext>
            </a:extLst>
          </p:cNvPr>
          <p:cNvSpPr>
            <a:spLocks noGrp="1"/>
          </p:cNvSpPr>
          <p:nvPr>
            <p:ph type="subTitle" idx="1"/>
          </p:nvPr>
        </p:nvSpPr>
        <p:spPr>
          <a:xfrm>
            <a:off x="234187" y="992777"/>
            <a:ext cx="11723623" cy="5329646"/>
          </a:xfrm>
        </p:spPr>
        <p:style>
          <a:lnRef idx="1">
            <a:schemeClr val="accent4"/>
          </a:lnRef>
          <a:fillRef idx="2">
            <a:schemeClr val="accent4"/>
          </a:fillRef>
          <a:effectRef idx="1">
            <a:schemeClr val="accent4"/>
          </a:effectRef>
          <a:fontRef idx="minor">
            <a:schemeClr val="dk1"/>
          </a:fontRef>
        </p:style>
        <p:txBody>
          <a:bodyPr>
            <a:normAutofit/>
          </a:bodyPr>
          <a:lstStyle/>
          <a:p>
            <a:r>
              <a:rPr lang="es-ES" sz="2000" b="1" u="sng" dirty="0"/>
              <a:t>SUSPENSIÓN PROVISORIA.</a:t>
            </a:r>
          </a:p>
          <a:p>
            <a:pPr algn="just"/>
            <a:r>
              <a:rPr lang="es-ES" sz="2000" dirty="0"/>
              <a:t>El art. 252 otorga al juez la facultad de suspender la ejecución de la resolución impugnada (o sea, impedir que se ejecute dicha decisión). Se trata de una medida cautelar, destinada a evitar perjuicios derivados de una resolución contraria a la ley, estatuto o reglamento.</a:t>
            </a:r>
          </a:p>
          <a:p>
            <a:pPr algn="just"/>
            <a:r>
              <a:rPr lang="es-ES" sz="2000" dirty="0"/>
              <a:t>Los requisitos para que dicha medida cautelar proceda son:</a:t>
            </a:r>
          </a:p>
          <a:p>
            <a:pPr algn="just"/>
            <a:r>
              <a:rPr lang="es-ES" sz="2000" dirty="0"/>
              <a:t>1) Que ya se haya promovido la acción de nulidad;</a:t>
            </a:r>
          </a:p>
          <a:p>
            <a:pPr algn="just"/>
            <a:r>
              <a:rPr lang="es-ES" sz="2000" dirty="0"/>
              <a:t>2) Que sea a pedido de parte (ya que no puede decretarla el juez de oficio);</a:t>
            </a:r>
          </a:p>
          <a:p>
            <a:pPr algn="just"/>
            <a:r>
              <a:rPr lang="es-ES" sz="2000" dirty="0"/>
              <a:t>3) Que existan motivos graves para pedirla;</a:t>
            </a:r>
          </a:p>
          <a:p>
            <a:pPr algn="just"/>
            <a:r>
              <a:rPr lang="es-ES" sz="2000" dirty="0"/>
              <a:t>4) Que la medida no ocasione perjuicios a terceros;</a:t>
            </a:r>
          </a:p>
          <a:p>
            <a:pPr algn="just"/>
            <a:r>
              <a:rPr lang="es-ES" sz="2000" dirty="0"/>
              <a:t>5) Que el peticionante de la medida otorgue garantía suficiente (para responder por los daños que dicha medida pueda ocasionar a la sociedad).</a:t>
            </a:r>
          </a:p>
          <a:p>
            <a:pPr algn="just"/>
            <a:r>
              <a:rPr lang="es-ES" sz="2000" dirty="0"/>
              <a:t>6) Que se cumpla con los otros requisitos de toda medida cautelar; es decir: ve-</a:t>
            </a:r>
            <a:r>
              <a:rPr lang="es-ES" sz="2000" dirty="0" err="1"/>
              <a:t>rosimilitud</a:t>
            </a:r>
            <a:r>
              <a:rPr lang="es-ES" sz="2000" dirty="0"/>
              <a:t> en el derecho, y peligro en la demora.</a:t>
            </a:r>
          </a:p>
          <a:p>
            <a:endParaRPr lang="es-ES" dirty="0"/>
          </a:p>
        </p:txBody>
      </p:sp>
      <p:pic>
        <p:nvPicPr>
          <p:cNvPr id="4" name="Imagen 3">
            <a:extLst>
              <a:ext uri="{FF2B5EF4-FFF2-40B4-BE49-F238E27FC236}">
                <a16:creationId xmlns:a16="http://schemas.microsoft.com/office/drawing/2014/main" id="{32A5441F-0EC2-13F5-1DB1-6CEB53556698}"/>
              </a:ext>
            </a:extLst>
          </p:cNvPr>
          <p:cNvPicPr>
            <a:picLocks noChangeAspect="1"/>
          </p:cNvPicPr>
          <p:nvPr/>
        </p:nvPicPr>
        <p:blipFill>
          <a:blip r:embed="rId2"/>
          <a:stretch>
            <a:fillRect/>
          </a:stretch>
        </p:blipFill>
        <p:spPr>
          <a:xfrm>
            <a:off x="234188" y="0"/>
            <a:ext cx="11723624" cy="1176630"/>
          </a:xfrm>
          <a:prstGeom prst="rect">
            <a:avLst/>
          </a:prstGeom>
        </p:spPr>
      </p:pic>
    </p:spTree>
    <p:extLst>
      <p:ext uri="{BB962C8B-B14F-4D97-AF65-F5344CB8AC3E}">
        <p14:creationId xmlns:p14="http://schemas.microsoft.com/office/powerpoint/2010/main" val="3616712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01BF5E97-58C5-0ED6-A1FA-16E48E4490EB}"/>
              </a:ext>
            </a:extLst>
          </p:cNvPr>
          <p:cNvSpPr>
            <a:spLocks noGrp="1"/>
          </p:cNvSpPr>
          <p:nvPr>
            <p:ph idx="1"/>
          </p:nvPr>
        </p:nvSpPr>
        <p:spPr>
          <a:xfrm>
            <a:off x="139699" y="1176630"/>
            <a:ext cx="11729721" cy="5000333"/>
          </a:xfrm>
        </p:spPr>
        <p:style>
          <a:lnRef idx="1">
            <a:schemeClr val="accent4"/>
          </a:lnRef>
          <a:fillRef idx="2">
            <a:schemeClr val="accent4"/>
          </a:fillRef>
          <a:effectRef idx="1">
            <a:schemeClr val="accent4"/>
          </a:effectRef>
          <a:fontRef idx="minor">
            <a:schemeClr val="dk1"/>
          </a:fontRef>
        </p:style>
        <p:txBody>
          <a:bodyPr/>
          <a:lstStyle/>
          <a:p>
            <a:pPr marL="0" indent="0" algn="ctr">
              <a:buNone/>
            </a:pPr>
            <a:r>
              <a:rPr lang="es-ES" sz="2000" b="1" dirty="0"/>
              <a:t>RESPONSABILIDAD DE LOS ACCIONISTAS (art 254) </a:t>
            </a:r>
          </a:p>
          <a:p>
            <a:pPr>
              <a:lnSpc>
                <a:spcPct val="150000"/>
              </a:lnSpc>
            </a:pPr>
            <a:r>
              <a:rPr lang="es-ES" sz="2000" dirty="0"/>
              <a:t> Los accionistas que hayan votado a favor de las resoluciones declaradas nulas, responden ilimitada y solidariamente por las consecuencias de las mismas.</a:t>
            </a:r>
          </a:p>
          <a:p>
            <a:pPr>
              <a:lnSpc>
                <a:spcPct val="150000"/>
              </a:lnSpc>
            </a:pPr>
            <a:r>
              <a:rPr lang="es-ES" sz="2000" dirty="0"/>
              <a:t>Ello sin perjuicio de la responsabilidad que le corresponda a los directores, síndicos y miembros del consejo de vigilancia (ya que su responsabilidad se rige por las normas específicas que para ellos contiene la Ley 19.550).</a:t>
            </a:r>
          </a:p>
          <a:p>
            <a:endParaRPr lang="es-ES" dirty="0"/>
          </a:p>
        </p:txBody>
      </p:sp>
      <p:pic>
        <p:nvPicPr>
          <p:cNvPr id="4" name="Imagen 3">
            <a:extLst>
              <a:ext uri="{FF2B5EF4-FFF2-40B4-BE49-F238E27FC236}">
                <a16:creationId xmlns:a16="http://schemas.microsoft.com/office/drawing/2014/main" id="{1820829E-4ADD-CA60-6C57-5D5F267D4E6B}"/>
              </a:ext>
            </a:extLst>
          </p:cNvPr>
          <p:cNvPicPr>
            <a:picLocks noChangeAspect="1"/>
          </p:cNvPicPr>
          <p:nvPr/>
        </p:nvPicPr>
        <p:blipFill>
          <a:blip r:embed="rId2"/>
          <a:stretch>
            <a:fillRect/>
          </a:stretch>
        </p:blipFill>
        <p:spPr>
          <a:xfrm>
            <a:off x="139699" y="0"/>
            <a:ext cx="11729721" cy="1176630"/>
          </a:xfrm>
          <a:prstGeom prst="rect">
            <a:avLst/>
          </a:prstGeom>
        </p:spPr>
      </p:pic>
    </p:spTree>
    <p:extLst>
      <p:ext uri="{BB962C8B-B14F-4D97-AF65-F5344CB8AC3E}">
        <p14:creationId xmlns:p14="http://schemas.microsoft.com/office/powerpoint/2010/main" val="18023025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81306B-AB8A-9C1C-FECE-BF092C48EB60}"/>
              </a:ext>
            </a:extLst>
          </p:cNvPr>
          <p:cNvSpPr>
            <a:spLocks noGrp="1"/>
          </p:cNvSpPr>
          <p:nvPr>
            <p:ph type="title"/>
          </p:nvPr>
        </p:nvSpPr>
        <p:spPr>
          <a:xfrm>
            <a:off x="378823" y="365126"/>
            <a:ext cx="11430000" cy="588464"/>
          </a:xfrm>
        </p:spPr>
        <p:style>
          <a:lnRef idx="3">
            <a:schemeClr val="lt1"/>
          </a:lnRef>
          <a:fillRef idx="1">
            <a:schemeClr val="accent4"/>
          </a:fillRef>
          <a:effectRef idx="1">
            <a:schemeClr val="accent4"/>
          </a:effectRef>
          <a:fontRef idx="minor">
            <a:schemeClr val="lt1"/>
          </a:fontRef>
        </p:style>
        <p:txBody>
          <a:bodyPr>
            <a:normAutofit fontScale="90000"/>
          </a:bodyPr>
          <a:lstStyle/>
          <a:p>
            <a:pPr algn="ctr"/>
            <a:r>
              <a:rPr lang="es-ES" dirty="0"/>
              <a:t>DERECHO DE RECESO</a:t>
            </a:r>
          </a:p>
        </p:txBody>
      </p:sp>
      <p:sp>
        <p:nvSpPr>
          <p:cNvPr id="3" name="Marcador de contenido 2">
            <a:extLst>
              <a:ext uri="{FF2B5EF4-FFF2-40B4-BE49-F238E27FC236}">
                <a16:creationId xmlns:a16="http://schemas.microsoft.com/office/drawing/2014/main" id="{F577E3B2-557B-081E-31BB-3D10A7A9DB0B}"/>
              </a:ext>
            </a:extLst>
          </p:cNvPr>
          <p:cNvSpPr>
            <a:spLocks noGrp="1"/>
          </p:cNvSpPr>
          <p:nvPr>
            <p:ph idx="1"/>
          </p:nvPr>
        </p:nvSpPr>
        <p:spPr>
          <a:xfrm>
            <a:off x="378823" y="1097279"/>
            <a:ext cx="11430000" cy="5590903"/>
          </a:xfrm>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es-ES" sz="2000" dirty="0"/>
              <a:t>Es el derecho que le asiste a todo accionista de retirarse de la sociedad, cuando la Asamblea resuelve modificar de manera sustancial el contrato social o estatuto.</a:t>
            </a:r>
          </a:p>
          <a:p>
            <a:r>
              <a:rPr lang="es-ES" sz="2000" dirty="0"/>
              <a:t>Además del derecho a retirarse, el accionista podrá exigirle a la sociedad una suma de dinero que represente el valor de su participación social actualizada.</a:t>
            </a:r>
          </a:p>
          <a:p>
            <a:pPr marL="0" indent="0" algn="ctr">
              <a:buNone/>
            </a:pPr>
            <a:r>
              <a:rPr lang="es-ES" sz="2000" b="1" dirty="0"/>
              <a:t>DIFERENTES SUPUESTOS</a:t>
            </a:r>
          </a:p>
          <a:p>
            <a:pPr marL="0" indent="0" algn="just">
              <a:buNone/>
            </a:pPr>
            <a:r>
              <a:rPr lang="es-ES" sz="2000" dirty="0"/>
              <a:t>La Ley 19.550 (arts. 244 y 245) menciona distintas resoluciones ("modificaciones estatutarias") que autorizan a los accionistas a ejercer este derecho:</a:t>
            </a:r>
          </a:p>
          <a:p>
            <a:pPr marL="0" indent="0" algn="just">
              <a:buNone/>
            </a:pPr>
            <a:r>
              <a:rPr lang="es-ES" sz="2000" dirty="0"/>
              <a:t>a) Transformación, prórroga y reconducción de la sociedad;</a:t>
            </a:r>
          </a:p>
          <a:p>
            <a:pPr marL="0" indent="0" algn="just">
              <a:buNone/>
            </a:pPr>
            <a:r>
              <a:rPr lang="es-ES" sz="2000" dirty="0"/>
              <a:t>b) Disolución anticipada de la sociedad;</a:t>
            </a:r>
          </a:p>
          <a:p>
            <a:pPr marL="0" indent="0" algn="just">
              <a:buNone/>
            </a:pPr>
            <a:r>
              <a:rPr lang="es-ES" sz="2000" dirty="0"/>
              <a:t>c) Transferencia del domicilio social al extranjero;</a:t>
            </a:r>
          </a:p>
          <a:p>
            <a:pPr marL="0" indent="0" algn="just">
              <a:buNone/>
            </a:pPr>
            <a:r>
              <a:rPr lang="es-ES" sz="2000" dirty="0"/>
              <a:t>d) Cambio fundamental del objeto social;</a:t>
            </a:r>
          </a:p>
          <a:p>
            <a:pPr marL="0" indent="0" algn="just">
              <a:buNone/>
            </a:pPr>
            <a:r>
              <a:rPr lang="es-ES" sz="2000" dirty="0"/>
              <a:t>e) Fusión por incorporación (sólo para los accionistas de la sociedad fusionada); 1) Escisión;</a:t>
            </a:r>
          </a:p>
          <a:p>
            <a:pPr marL="0" indent="0" algn="just">
              <a:buNone/>
            </a:pPr>
            <a:r>
              <a:rPr lang="es-ES" sz="2000" dirty="0"/>
              <a:t>g) Aumento del capital social (decidido por asamblea extraordinaria y que implique desembolsos para los accionistas); etc.</a:t>
            </a:r>
          </a:p>
          <a:p>
            <a:pPr algn="just"/>
            <a:r>
              <a:rPr lang="es-ES" sz="2000" dirty="0"/>
              <a:t>Estos supuestos no son taxativos, ya que el estatuto puede prever otros no contemplados en la ley (conf. art. 89).</a:t>
            </a:r>
          </a:p>
          <a:p>
            <a:endParaRPr lang="es-ES" sz="2000" dirty="0"/>
          </a:p>
        </p:txBody>
      </p:sp>
    </p:spTree>
    <p:extLst>
      <p:ext uri="{BB962C8B-B14F-4D97-AF65-F5344CB8AC3E}">
        <p14:creationId xmlns:p14="http://schemas.microsoft.com/office/powerpoint/2010/main" val="2956789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FE98AD1-6D0D-E051-EB6E-ABAA22EFDC2A}"/>
              </a:ext>
            </a:extLst>
          </p:cNvPr>
          <p:cNvSpPr>
            <a:spLocks noGrp="1"/>
          </p:cNvSpPr>
          <p:nvPr>
            <p:ph idx="1"/>
          </p:nvPr>
        </p:nvSpPr>
        <p:spPr>
          <a:xfrm>
            <a:off x="195943" y="862148"/>
            <a:ext cx="11449280" cy="5721531"/>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buNone/>
            </a:pPr>
            <a:r>
              <a:rPr lang="es-ES" sz="2000" b="1" i="1" dirty="0"/>
              <a:t>¿Quiénes están legitimados </a:t>
            </a:r>
            <a:r>
              <a:rPr lang="es-ES" sz="2000" dirty="0"/>
              <a:t>? </a:t>
            </a:r>
          </a:p>
          <a:p>
            <a:pPr marL="0" indent="0">
              <a:buNone/>
            </a:pPr>
            <a:r>
              <a:rPr lang="es-ES" sz="2000" dirty="0"/>
              <a:t>El derecho de receso sólo puede ser ejercido por:</a:t>
            </a:r>
          </a:p>
          <a:p>
            <a:pPr marL="457200" indent="-457200">
              <a:buAutoNum type="alphaLcParenR"/>
            </a:pPr>
            <a:r>
              <a:rPr lang="es-ES" sz="2000" dirty="0"/>
              <a:t>Los accionistas que votaron en contra de la decisión -deben notificar su intención de ejercerlo en un plazo de 5 días, desde que finalizó la asamblea-; </a:t>
            </a:r>
          </a:p>
          <a:p>
            <a:pPr marL="457200" indent="-457200">
              <a:buAutoNum type="alphaLcParenR"/>
            </a:pPr>
            <a:r>
              <a:rPr lang="es-ES" sz="2000" dirty="0"/>
              <a:t> Los accionistas ausentes en dicha asamblea -el plazo para ejercerlo es de 15 días.</a:t>
            </a:r>
          </a:p>
          <a:p>
            <a:pPr marL="0" indent="0" algn="ctr">
              <a:lnSpc>
                <a:spcPct val="100000"/>
              </a:lnSpc>
              <a:buNone/>
            </a:pPr>
            <a:r>
              <a:rPr lang="es-ES" sz="2000" b="1" u="sng" dirty="0"/>
              <a:t>CADUCIDAD</a:t>
            </a:r>
          </a:p>
          <a:p>
            <a:pPr marL="0" indent="0">
              <a:lnSpc>
                <a:spcPct val="100000"/>
              </a:lnSpc>
              <a:buNone/>
            </a:pPr>
            <a:r>
              <a:rPr lang="es-ES" sz="2000" dirty="0"/>
              <a:t>El derecho de receso y las acciones emergentes de él caducan si la resolución que los originó es revocada por una Asamblea en un plazo de 60 días (contados desde que finalizan los 15 días que tiene el accionista ausente para ejercer el derecho de receso). Por lo tanto, el plazo que tiene la sociedad para revocar la decisión es de 75 días, desde que finaliza la Asamblea que la originó.</a:t>
            </a:r>
          </a:p>
          <a:p>
            <a:pPr marL="0" indent="0">
              <a:lnSpc>
                <a:spcPct val="100000"/>
              </a:lnSpc>
              <a:buNone/>
            </a:pPr>
            <a:r>
              <a:rPr lang="es-ES" sz="2000" dirty="0"/>
              <a:t>En dicho caso, los accionistas "recedentes" recuperan el ejercicio de sus derechos, retrotrayéndose los de naturaleza patrimonial al momento en que notificaron el receso. (</a:t>
            </a:r>
            <a:r>
              <a:rPr lang="es-ES" sz="2000" dirty="0" err="1"/>
              <a:t>Ej</a:t>
            </a:r>
            <a:r>
              <a:rPr lang="es-ES" sz="2000" dirty="0"/>
              <a:t>: suele suceder que, luego de adoptar una decisión, la sociedad advierte que el receso de alguno de sus accionistas puede generar grandes pérdidas. En dicho caso, la sociedad utilizará la herramienta que le da la Ley 19.550 -revocación de la resolución-, y así evitará que el accionista ejerza efectivamente el derecho de receso.</a:t>
            </a:r>
          </a:p>
          <a:p>
            <a:pPr marL="0" indent="0">
              <a:buNone/>
            </a:pPr>
            <a:endParaRPr lang="es-ES" sz="2000" dirty="0"/>
          </a:p>
        </p:txBody>
      </p:sp>
      <p:pic>
        <p:nvPicPr>
          <p:cNvPr id="4" name="Imagen 3">
            <a:extLst>
              <a:ext uri="{FF2B5EF4-FFF2-40B4-BE49-F238E27FC236}">
                <a16:creationId xmlns:a16="http://schemas.microsoft.com/office/drawing/2014/main" id="{949A44A6-3992-F936-1D02-C00207BBE974}"/>
              </a:ext>
            </a:extLst>
          </p:cNvPr>
          <p:cNvPicPr>
            <a:picLocks noChangeAspect="1"/>
          </p:cNvPicPr>
          <p:nvPr/>
        </p:nvPicPr>
        <p:blipFill>
          <a:blip r:embed="rId2"/>
          <a:stretch>
            <a:fillRect/>
          </a:stretch>
        </p:blipFill>
        <p:spPr>
          <a:xfrm>
            <a:off x="195943" y="0"/>
            <a:ext cx="11449280" cy="1072989"/>
          </a:xfrm>
          <a:prstGeom prst="rect">
            <a:avLst/>
          </a:prstGeom>
        </p:spPr>
      </p:pic>
    </p:spTree>
    <p:extLst>
      <p:ext uri="{BB962C8B-B14F-4D97-AF65-F5344CB8AC3E}">
        <p14:creationId xmlns:p14="http://schemas.microsoft.com/office/powerpoint/2010/main" val="2840079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FBBE20E6-C18C-F01A-6B8C-90CAA773A60A}"/>
              </a:ext>
            </a:extLst>
          </p:cNvPr>
          <p:cNvSpPr>
            <a:spLocks noGrp="1"/>
          </p:cNvSpPr>
          <p:nvPr>
            <p:ph type="subTitle" idx="1"/>
          </p:nvPr>
        </p:nvSpPr>
        <p:spPr>
          <a:xfrm>
            <a:off x="253218" y="1322363"/>
            <a:ext cx="11422966" cy="5416062"/>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342900" indent="-342900" algn="just">
              <a:lnSpc>
                <a:spcPct val="100000"/>
              </a:lnSpc>
              <a:buFont typeface="Arial" panose="020B0604020202020204" pitchFamily="34" charset="0"/>
              <a:buChar char="•"/>
            </a:pPr>
            <a:r>
              <a:rPr lang="es-ES" sz="2000" dirty="0"/>
              <a:t>La Asamblea es la reunión de accionistas destinada a adoptar decisiones sociales. Forma la “voluntad social”. </a:t>
            </a:r>
          </a:p>
          <a:p>
            <a:pPr>
              <a:lnSpc>
                <a:spcPct val="100000"/>
              </a:lnSpc>
            </a:pPr>
            <a:r>
              <a:rPr lang="es-ES" sz="2000" b="1" dirty="0"/>
              <a:t>CARACTERÍSTICAS:</a:t>
            </a:r>
          </a:p>
          <a:p>
            <a:pPr algn="just">
              <a:lnSpc>
                <a:spcPct val="120000"/>
              </a:lnSpc>
            </a:pPr>
            <a:r>
              <a:rPr lang="es-ES" sz="2000" b="1" i="1" dirty="0"/>
              <a:t>1) Órgano de gobierno</a:t>
            </a:r>
            <a:r>
              <a:rPr lang="es-ES" sz="2000" dirty="0"/>
              <a:t>: es el órgano de gobierno de la sociedad anónima ya  que adopta las decisiones sociales. En doctrina se cuestionan esto ya que se considera que el directorio es el verdadero “gobierno”</a:t>
            </a:r>
          </a:p>
          <a:p>
            <a:pPr algn="just">
              <a:lnSpc>
                <a:spcPct val="120000"/>
              </a:lnSpc>
            </a:pPr>
            <a:r>
              <a:rPr lang="es-ES" sz="2000" b="1" i="1" dirty="0"/>
              <a:t>2) Órgano no permanente</a:t>
            </a:r>
            <a:r>
              <a:rPr lang="es-ES" sz="2000" dirty="0"/>
              <a:t>: la Asamblea no funciona constantemente durante toda la existencia de la sociedad. Sólo funciona cuando es convocada.</a:t>
            </a:r>
          </a:p>
          <a:p>
            <a:pPr algn="just">
              <a:lnSpc>
                <a:spcPct val="120000"/>
              </a:lnSpc>
            </a:pPr>
            <a:r>
              <a:rPr lang="es-ES" sz="2000" b="1" i="1" dirty="0"/>
              <a:t>3) Facultades indelegabl</a:t>
            </a:r>
            <a:r>
              <a:rPr lang="es-ES" sz="2000" dirty="0"/>
              <a:t>es: las facultades de la Asamblea son indelegables. Por lo tanto, se dice que tiene "competencia exclusiva" en sus facultades.</a:t>
            </a:r>
          </a:p>
          <a:p>
            <a:pPr algn="just">
              <a:lnSpc>
                <a:spcPct val="120000"/>
              </a:lnSpc>
            </a:pPr>
            <a:r>
              <a:rPr lang="es-ES" sz="2000" b="1" i="1" dirty="0"/>
              <a:t>4) Poderes y autonomía limitados</a:t>
            </a:r>
            <a:r>
              <a:rPr lang="es-ES" sz="2000" dirty="0"/>
              <a:t>: los acuerdos adoptados en Asamblea no pueden exceder de la competencia fijada por la ley y el estatuto social.</a:t>
            </a:r>
          </a:p>
          <a:p>
            <a:pPr algn="just">
              <a:lnSpc>
                <a:spcPct val="120000"/>
              </a:lnSpc>
            </a:pPr>
            <a:r>
              <a:rPr lang="es-ES" sz="2000" b="1" i="1" dirty="0"/>
              <a:t>5) Obligatoriedad de sus decisiones</a:t>
            </a:r>
            <a:r>
              <a:rPr lang="es-ES" sz="2000" dirty="0"/>
              <a:t>: las decisiones adoptadas en Asamblea son obligatorias para la sociedad y todos los accionistas. Estas decisiones deben ser cumplidas (ejecutadas) por el Directorio.</a:t>
            </a:r>
          </a:p>
          <a:p>
            <a:pPr algn="just">
              <a:lnSpc>
                <a:spcPct val="120000"/>
              </a:lnSpc>
            </a:pPr>
            <a:r>
              <a:rPr lang="es-ES" sz="2000" b="1" i="1" dirty="0"/>
              <a:t>6) Acto formal: </a:t>
            </a:r>
            <a:r>
              <a:rPr lang="es-ES" sz="2000" dirty="0"/>
              <a:t>la Asamblea es un "acto formal ad </a:t>
            </a:r>
            <a:r>
              <a:rPr lang="es-ES" sz="2000" dirty="0" err="1"/>
              <a:t>solemnitatem</a:t>
            </a:r>
            <a:r>
              <a:rPr lang="es-ES" sz="2000" dirty="0"/>
              <a:t>". Por lo tanto, para que sus decisiones sean válidas, será necesario que se respeten todos los recaudos de la ley, en cada una de las etapas que forman la voluntad social.</a:t>
            </a:r>
          </a:p>
          <a:p>
            <a:pPr algn="just">
              <a:lnSpc>
                <a:spcPct val="100000"/>
              </a:lnSpc>
            </a:pPr>
            <a:endParaRPr lang="es-ES" sz="2000" dirty="0"/>
          </a:p>
        </p:txBody>
      </p:sp>
      <p:sp>
        <p:nvSpPr>
          <p:cNvPr id="4" name="CuadroTexto 3">
            <a:extLst>
              <a:ext uri="{FF2B5EF4-FFF2-40B4-BE49-F238E27FC236}">
                <a16:creationId xmlns:a16="http://schemas.microsoft.com/office/drawing/2014/main" id="{362BD483-478C-163A-C493-137DACF25229}"/>
              </a:ext>
            </a:extLst>
          </p:cNvPr>
          <p:cNvSpPr txBox="1"/>
          <p:nvPr/>
        </p:nvSpPr>
        <p:spPr>
          <a:xfrm>
            <a:off x="126610" y="337625"/>
            <a:ext cx="11422966" cy="769441"/>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s-ES" sz="4400" dirty="0"/>
              <a:t>ASAMBLEAS </a:t>
            </a:r>
          </a:p>
        </p:txBody>
      </p:sp>
    </p:spTree>
    <p:extLst>
      <p:ext uri="{BB962C8B-B14F-4D97-AF65-F5344CB8AC3E}">
        <p14:creationId xmlns:p14="http://schemas.microsoft.com/office/powerpoint/2010/main" val="3850067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235DC02-F0A5-275F-A37C-D0AED0560A24}"/>
              </a:ext>
            </a:extLst>
          </p:cNvPr>
          <p:cNvSpPr>
            <a:spLocks noGrp="1"/>
          </p:cNvSpPr>
          <p:nvPr>
            <p:ph idx="1"/>
          </p:nvPr>
        </p:nvSpPr>
        <p:spPr>
          <a:xfrm>
            <a:off x="352697" y="940526"/>
            <a:ext cx="11337314" cy="5238205"/>
          </a:xfrm>
        </p:spPr>
        <p:style>
          <a:lnRef idx="1">
            <a:schemeClr val="accent4"/>
          </a:lnRef>
          <a:fillRef idx="2">
            <a:schemeClr val="accent4"/>
          </a:fillRef>
          <a:effectRef idx="1">
            <a:schemeClr val="accent4"/>
          </a:effectRef>
          <a:fontRef idx="minor">
            <a:schemeClr val="dk1"/>
          </a:fontRef>
        </p:style>
        <p:txBody>
          <a:bodyPr/>
          <a:lstStyle/>
          <a:p>
            <a:pPr marL="0" indent="0" algn="ctr">
              <a:buNone/>
            </a:pPr>
            <a:endParaRPr lang="es-ES" sz="2000" b="1" u="sng" dirty="0"/>
          </a:p>
          <a:p>
            <a:pPr marL="0" indent="0" algn="ctr">
              <a:buNone/>
            </a:pPr>
            <a:r>
              <a:rPr lang="es-ES" sz="2000" b="1" u="sng" dirty="0"/>
              <a:t>FIJACION DEL VALOR DE LAS ACCIONES</a:t>
            </a:r>
          </a:p>
          <a:p>
            <a:pPr algn="just">
              <a:lnSpc>
                <a:spcPct val="150000"/>
              </a:lnSpc>
            </a:pPr>
            <a:r>
              <a:rPr lang="es-ES" sz="2000" dirty="0"/>
              <a:t> Si el accionista que ejerza el derecho de receso, podrá exigirle a la sociedad una suma de dinero que represente el valor de su participación social actualizada… </a:t>
            </a:r>
            <a:r>
              <a:rPr lang="es-ES" sz="2000" i="1" dirty="0"/>
              <a:t>¿ como se fija esa suma? </a:t>
            </a:r>
          </a:p>
          <a:p>
            <a:pPr algn="just">
              <a:lnSpc>
                <a:spcPct val="150000"/>
              </a:lnSpc>
            </a:pPr>
            <a:r>
              <a:rPr lang="es-ES" sz="2000" dirty="0"/>
              <a:t>Debe calcularse en base al último balance realizado, y su importe deberá pagarse en el plazo de 1 año, contado desde que finaliza la asamblea que originó el receso.</a:t>
            </a:r>
          </a:p>
          <a:p>
            <a:pPr marL="0" indent="0" algn="ctr">
              <a:lnSpc>
                <a:spcPct val="150000"/>
              </a:lnSpc>
              <a:buNone/>
            </a:pPr>
            <a:r>
              <a:rPr lang="es-ES" sz="2000" b="1" u="sng" dirty="0"/>
              <a:t>NULIDAD</a:t>
            </a:r>
            <a:endParaRPr lang="es-ES" sz="2000" dirty="0"/>
          </a:p>
          <a:p>
            <a:pPr algn="just">
              <a:lnSpc>
                <a:spcPct val="150000"/>
              </a:lnSpc>
            </a:pPr>
            <a:r>
              <a:rPr lang="es-ES" sz="2000" dirty="0"/>
              <a:t>Es nula toda disposición que excluya el derecho de receso o agrave las condiciones de su ejercicio.</a:t>
            </a:r>
          </a:p>
        </p:txBody>
      </p:sp>
      <p:pic>
        <p:nvPicPr>
          <p:cNvPr id="4" name="Imagen 3">
            <a:extLst>
              <a:ext uri="{FF2B5EF4-FFF2-40B4-BE49-F238E27FC236}">
                <a16:creationId xmlns:a16="http://schemas.microsoft.com/office/drawing/2014/main" id="{68C0FD1F-E454-1969-25E1-46E251EB5116}"/>
              </a:ext>
            </a:extLst>
          </p:cNvPr>
          <p:cNvPicPr>
            <a:picLocks noChangeAspect="1"/>
          </p:cNvPicPr>
          <p:nvPr/>
        </p:nvPicPr>
        <p:blipFill>
          <a:blip r:embed="rId3"/>
          <a:stretch>
            <a:fillRect/>
          </a:stretch>
        </p:blipFill>
        <p:spPr>
          <a:xfrm>
            <a:off x="240731" y="0"/>
            <a:ext cx="11449280" cy="1072989"/>
          </a:xfrm>
          <a:prstGeom prst="rect">
            <a:avLst/>
          </a:prstGeom>
        </p:spPr>
      </p:pic>
    </p:spTree>
    <p:extLst>
      <p:ext uri="{BB962C8B-B14F-4D97-AF65-F5344CB8AC3E}">
        <p14:creationId xmlns:p14="http://schemas.microsoft.com/office/powerpoint/2010/main" val="1830807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80FFFF36-E369-8BBC-F5B8-BB5F768FBF15}"/>
              </a:ext>
            </a:extLst>
          </p:cNvPr>
          <p:cNvSpPr>
            <a:spLocks noGrp="1"/>
          </p:cNvSpPr>
          <p:nvPr>
            <p:ph idx="1"/>
          </p:nvPr>
        </p:nvSpPr>
        <p:spPr>
          <a:xfrm>
            <a:off x="205595" y="1176631"/>
            <a:ext cx="11639402" cy="4956884"/>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lnSpc>
                <a:spcPct val="100000"/>
              </a:lnSpc>
              <a:buNone/>
            </a:pPr>
            <a:r>
              <a:rPr lang="es-ES" sz="2000" b="1" u="sng" dirty="0"/>
              <a:t>CLASES DE ASAMBLEAS</a:t>
            </a:r>
          </a:p>
          <a:p>
            <a:pPr marL="0" indent="0" algn="just">
              <a:lnSpc>
                <a:spcPct val="100000"/>
              </a:lnSpc>
              <a:buNone/>
            </a:pPr>
            <a:r>
              <a:rPr lang="es-ES" sz="1900" dirty="0"/>
              <a:t>Las Asambleas pueden clasificarse en base a 2 criterios distintos:</a:t>
            </a:r>
          </a:p>
          <a:p>
            <a:pPr marL="0" indent="0">
              <a:lnSpc>
                <a:spcPct val="100000"/>
              </a:lnSpc>
              <a:buNone/>
            </a:pPr>
            <a:r>
              <a:rPr lang="es-ES" sz="1900" b="1" dirty="0">
                <a:solidFill>
                  <a:schemeClr val="accent5">
                    <a:lumMod val="50000"/>
                  </a:schemeClr>
                </a:solidFill>
              </a:rPr>
              <a:t>I.- Según los asuntos que deban tratarse</a:t>
            </a:r>
            <a:r>
              <a:rPr lang="es-ES" sz="1900" b="1" dirty="0"/>
              <a:t>, </a:t>
            </a:r>
            <a:r>
              <a:rPr lang="es-ES" sz="1900" dirty="0"/>
              <a:t>se clasifican en:</a:t>
            </a:r>
          </a:p>
          <a:p>
            <a:pPr marL="0" indent="0">
              <a:lnSpc>
                <a:spcPct val="100000"/>
              </a:lnSpc>
              <a:buNone/>
            </a:pPr>
            <a:r>
              <a:rPr lang="es-ES" sz="1900" b="1" i="1" dirty="0"/>
              <a:t>a) Asamblea Ordinaria</a:t>
            </a:r>
            <a:r>
              <a:rPr lang="es-ES" sz="1900" dirty="0"/>
              <a:t>: es la que resuelve los siguientes asuntos (art. 234): - Consideración del balance general, estado de los resultados, distribución de ganancias, informe del síndico y demás medidas relativas a la gestión de la sociedad (que deba resolver conforme a la ley y el estatuto); Designación, retribución, remoción y responsabilidad de directores, síndicos y miembros del consejo de vigilancia; Aumentos del capital, hasta el quíntuplo. </a:t>
            </a:r>
          </a:p>
          <a:p>
            <a:pPr marL="0" indent="0">
              <a:lnSpc>
                <a:spcPct val="100000"/>
              </a:lnSpc>
              <a:buNone/>
            </a:pPr>
            <a:r>
              <a:rPr lang="es-ES" sz="1900" b="1" dirty="0"/>
              <a:t>b) Asamblea Extraordinaria: </a:t>
            </a:r>
            <a:r>
              <a:rPr lang="es-ES" sz="1900" dirty="0"/>
              <a:t>es la que debe resolver (art. 235): Todos los asuntos que no deba resolver la asamblea ordinaria; La modificación del estatuto; Aumentos de capital, superiores al quíntuplo; Reducción y reintegro del capital; Rescate, reembolso y amortización de acciones; Emisión de bonos; debentures y su conversión en acciones;  Fusión, escisión, transformación y disolución de la sociedad ; Nombramiento, remoción y retribución de los liquidadores; Limitación del derecho de preferencia para suscribir nuevas acciones.</a:t>
            </a:r>
          </a:p>
          <a:p>
            <a:pPr marL="0" indent="0">
              <a:buNone/>
            </a:pPr>
            <a:endParaRPr lang="es-ES" dirty="0"/>
          </a:p>
        </p:txBody>
      </p:sp>
      <p:pic>
        <p:nvPicPr>
          <p:cNvPr id="4" name="Imagen 3">
            <a:extLst>
              <a:ext uri="{FF2B5EF4-FFF2-40B4-BE49-F238E27FC236}">
                <a16:creationId xmlns:a16="http://schemas.microsoft.com/office/drawing/2014/main" id="{F88270F9-FC8D-48F0-492F-2D057F6400CA}"/>
              </a:ext>
            </a:extLst>
          </p:cNvPr>
          <p:cNvPicPr>
            <a:picLocks noChangeAspect="1"/>
          </p:cNvPicPr>
          <p:nvPr/>
        </p:nvPicPr>
        <p:blipFill>
          <a:blip r:embed="rId2"/>
          <a:stretch>
            <a:fillRect/>
          </a:stretch>
        </p:blipFill>
        <p:spPr>
          <a:xfrm>
            <a:off x="205595" y="0"/>
            <a:ext cx="11737876" cy="1176630"/>
          </a:xfrm>
          <a:prstGeom prst="rect">
            <a:avLst/>
          </a:prstGeom>
        </p:spPr>
      </p:pic>
    </p:spTree>
    <p:extLst>
      <p:ext uri="{BB962C8B-B14F-4D97-AF65-F5344CB8AC3E}">
        <p14:creationId xmlns:p14="http://schemas.microsoft.com/office/powerpoint/2010/main" val="2846955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46F2E623-5FDF-AF59-6E63-D9685568FD8B}"/>
              </a:ext>
            </a:extLst>
          </p:cNvPr>
          <p:cNvSpPr>
            <a:spLocks noGrp="1"/>
          </p:cNvSpPr>
          <p:nvPr>
            <p:ph type="subTitle" idx="1"/>
          </p:nvPr>
        </p:nvSpPr>
        <p:spPr>
          <a:xfrm>
            <a:off x="464233" y="1069145"/>
            <a:ext cx="11240086" cy="5233182"/>
          </a:xfrm>
        </p:spPr>
        <p:style>
          <a:lnRef idx="1">
            <a:schemeClr val="accent4"/>
          </a:lnRef>
          <a:fillRef idx="2">
            <a:schemeClr val="accent4"/>
          </a:fillRef>
          <a:effectRef idx="1">
            <a:schemeClr val="accent4"/>
          </a:effectRef>
          <a:fontRef idx="minor">
            <a:schemeClr val="dk1"/>
          </a:fontRef>
        </p:style>
        <p:txBody>
          <a:bodyPr/>
          <a:lstStyle/>
          <a:p>
            <a:pPr algn="just"/>
            <a:r>
              <a:rPr lang="es-ES" sz="2000" b="1" dirty="0">
                <a:solidFill>
                  <a:schemeClr val="accent5">
                    <a:lumMod val="50000"/>
                  </a:schemeClr>
                </a:solidFill>
              </a:rPr>
              <a:t>II.- Según los accionistas que participan de ellas, </a:t>
            </a:r>
            <a:r>
              <a:rPr lang="es-ES" sz="2000" dirty="0"/>
              <a:t>se clasifican en:</a:t>
            </a:r>
          </a:p>
          <a:p>
            <a:pPr algn="just">
              <a:lnSpc>
                <a:spcPct val="150000"/>
              </a:lnSpc>
            </a:pPr>
            <a:r>
              <a:rPr lang="es-ES" sz="2000" b="1" i="1" dirty="0"/>
              <a:t>a) Asamblea General: </a:t>
            </a:r>
            <a:r>
              <a:rPr lang="es-ES" sz="2000" dirty="0"/>
              <a:t>en ella participan y votan todos los accionistas.</a:t>
            </a:r>
          </a:p>
          <a:p>
            <a:pPr algn="just">
              <a:lnSpc>
                <a:spcPct val="150000"/>
              </a:lnSpc>
            </a:pPr>
            <a:r>
              <a:rPr lang="es-ES" sz="2000" b="1" i="1" dirty="0"/>
              <a:t>b) Asamblea Especial: </a:t>
            </a:r>
            <a:r>
              <a:rPr lang="es-ES" sz="2000" dirty="0"/>
              <a:t>en ella participan y votan exclusivamente los accionistas tenedores de una determinada clase de acciones (</a:t>
            </a:r>
            <a:r>
              <a:rPr lang="es-ES" sz="2000" dirty="0" err="1"/>
              <a:t>ej</a:t>
            </a:r>
            <a:r>
              <a:rPr lang="es-ES" sz="2000" dirty="0"/>
              <a:t>: acciones privilegiadas), para adoptar las resoluciones que afecten los derechos de esa clase.</a:t>
            </a:r>
          </a:p>
          <a:p>
            <a:pPr algn="just">
              <a:lnSpc>
                <a:spcPct val="150000"/>
              </a:lnSpc>
            </a:pPr>
            <a:r>
              <a:rPr lang="es-ES" sz="2000" b="1" i="1" dirty="0"/>
              <a:t>c)Asamblea Unánime: </a:t>
            </a:r>
            <a:r>
              <a:rPr lang="es-ES" sz="2000" dirty="0"/>
              <a:t>es aquella en la que se reúnen los accionistas que representan la totalidad del capital social. Las decisiones en esta asamblea deben adoptarse por unanimidad (art. 237).</a:t>
            </a:r>
          </a:p>
          <a:p>
            <a:pPr algn="just"/>
            <a:endParaRPr lang="es-ES" dirty="0"/>
          </a:p>
        </p:txBody>
      </p:sp>
      <p:pic>
        <p:nvPicPr>
          <p:cNvPr id="4" name="Imagen 3">
            <a:extLst>
              <a:ext uri="{FF2B5EF4-FFF2-40B4-BE49-F238E27FC236}">
                <a16:creationId xmlns:a16="http://schemas.microsoft.com/office/drawing/2014/main" id="{AAC576E3-16DD-A5F6-3ADB-FEDAE90A3558}"/>
              </a:ext>
            </a:extLst>
          </p:cNvPr>
          <p:cNvPicPr>
            <a:picLocks noChangeAspect="1"/>
          </p:cNvPicPr>
          <p:nvPr/>
        </p:nvPicPr>
        <p:blipFill>
          <a:blip r:embed="rId2"/>
          <a:stretch>
            <a:fillRect/>
          </a:stretch>
        </p:blipFill>
        <p:spPr>
          <a:xfrm>
            <a:off x="216368" y="0"/>
            <a:ext cx="11735817" cy="1176630"/>
          </a:xfrm>
          <a:prstGeom prst="rect">
            <a:avLst/>
          </a:prstGeom>
        </p:spPr>
      </p:pic>
    </p:spTree>
    <p:extLst>
      <p:ext uri="{BB962C8B-B14F-4D97-AF65-F5344CB8AC3E}">
        <p14:creationId xmlns:p14="http://schemas.microsoft.com/office/powerpoint/2010/main" val="3833792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7E1AD3D-149D-5470-D464-F9642B5D87A8}"/>
              </a:ext>
            </a:extLst>
          </p:cNvPr>
          <p:cNvSpPr>
            <a:spLocks noGrp="1"/>
          </p:cNvSpPr>
          <p:nvPr>
            <p:ph idx="1"/>
          </p:nvPr>
        </p:nvSpPr>
        <p:spPr>
          <a:xfrm>
            <a:off x="228091" y="1176630"/>
            <a:ext cx="11735817" cy="5069425"/>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lnSpc>
                <a:spcPct val="150000"/>
              </a:lnSpc>
              <a:buNone/>
            </a:pPr>
            <a:r>
              <a:rPr lang="es-ES" sz="2000" b="1" u="sng" dirty="0"/>
              <a:t>LUGAR DE REUNIÓN </a:t>
            </a:r>
          </a:p>
          <a:p>
            <a:pPr marL="0" indent="0" algn="just">
              <a:lnSpc>
                <a:spcPct val="150000"/>
              </a:lnSpc>
              <a:buNone/>
            </a:pPr>
            <a:r>
              <a:rPr lang="es-ES" sz="2000" dirty="0"/>
              <a:t>Deben reunirse en la sede o en el lugar que corresponda a jurisdicción del domicilio social ( segundo párrafo  del art 233). </a:t>
            </a:r>
          </a:p>
          <a:p>
            <a:pPr marL="0" indent="0" algn="ctr">
              <a:lnSpc>
                <a:spcPct val="150000"/>
              </a:lnSpc>
              <a:buNone/>
            </a:pPr>
            <a:r>
              <a:rPr lang="es-ES" sz="2000" b="1" u="sng" dirty="0"/>
              <a:t>OBLIGATORIEDAD DE SUS DECISIONES: </a:t>
            </a:r>
          </a:p>
          <a:p>
            <a:pPr marL="0" indent="0" algn="just">
              <a:lnSpc>
                <a:spcPct val="150000"/>
              </a:lnSpc>
              <a:buNone/>
            </a:pPr>
            <a:r>
              <a:rPr lang="es-ES" sz="2000" dirty="0"/>
              <a:t> El tercer párrafo del art. 233 establece los limites de la voluntad soberana de la mayoría expresada en asamblea y que se apoya en la tutela al interés de las minorías y los derechos individuales de los socios, otorgando también el derecho de impugnación de las decisiones (art 251). </a:t>
            </a:r>
          </a:p>
          <a:p>
            <a:pPr marL="0" indent="0" algn="just">
              <a:lnSpc>
                <a:spcPct val="150000"/>
              </a:lnSpc>
              <a:buNone/>
            </a:pPr>
            <a:r>
              <a:rPr lang="es-ES" sz="2000" dirty="0"/>
              <a:t>Respecto al interés individual de los socios, se menciona la posibilidad de retirarse voluntariamente cuando las mayorías aprueben modificaciones sustanciales a las bases esenciales tenidas en cuenta al ingresar al ente. </a:t>
            </a:r>
          </a:p>
          <a:p>
            <a:pPr marL="0" indent="0" algn="just">
              <a:buNone/>
            </a:pPr>
            <a:endParaRPr lang="es-ES" sz="2000" dirty="0"/>
          </a:p>
        </p:txBody>
      </p:sp>
      <p:pic>
        <p:nvPicPr>
          <p:cNvPr id="4" name="Imagen 3">
            <a:extLst>
              <a:ext uri="{FF2B5EF4-FFF2-40B4-BE49-F238E27FC236}">
                <a16:creationId xmlns:a16="http://schemas.microsoft.com/office/drawing/2014/main" id="{B1725118-EEAD-6EC0-624D-841BD609B842}"/>
              </a:ext>
            </a:extLst>
          </p:cNvPr>
          <p:cNvPicPr>
            <a:picLocks noChangeAspect="1"/>
          </p:cNvPicPr>
          <p:nvPr/>
        </p:nvPicPr>
        <p:blipFill>
          <a:blip r:embed="rId2"/>
          <a:stretch>
            <a:fillRect/>
          </a:stretch>
        </p:blipFill>
        <p:spPr>
          <a:xfrm>
            <a:off x="228091" y="0"/>
            <a:ext cx="11735817" cy="1176630"/>
          </a:xfrm>
          <a:prstGeom prst="rect">
            <a:avLst/>
          </a:prstGeom>
        </p:spPr>
      </p:pic>
    </p:spTree>
    <p:extLst>
      <p:ext uri="{BB962C8B-B14F-4D97-AF65-F5344CB8AC3E}">
        <p14:creationId xmlns:p14="http://schemas.microsoft.com/office/powerpoint/2010/main" val="2505396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6986D105-6773-A76D-B912-EB324704DDBA}"/>
              </a:ext>
            </a:extLst>
          </p:cNvPr>
          <p:cNvSpPr>
            <a:spLocks noGrp="1"/>
          </p:cNvSpPr>
          <p:nvPr>
            <p:ph idx="1"/>
          </p:nvPr>
        </p:nvSpPr>
        <p:spPr>
          <a:xfrm>
            <a:off x="225042" y="1111348"/>
            <a:ext cx="11741914" cy="5746652"/>
          </a:xfrm>
        </p:spPr>
        <p:style>
          <a:lnRef idx="1">
            <a:schemeClr val="accent4"/>
          </a:lnRef>
          <a:fillRef idx="2">
            <a:schemeClr val="accent4"/>
          </a:fillRef>
          <a:effectRef idx="1">
            <a:schemeClr val="accent4"/>
          </a:effectRef>
          <a:fontRef idx="minor">
            <a:schemeClr val="dk1"/>
          </a:fontRef>
        </p:style>
        <p:txBody>
          <a:bodyPr>
            <a:normAutofit/>
          </a:bodyPr>
          <a:lstStyle/>
          <a:p>
            <a:pPr algn="just">
              <a:lnSpc>
                <a:spcPct val="110000"/>
              </a:lnSpc>
            </a:pPr>
            <a:r>
              <a:rPr lang="es-ES" sz="2000" dirty="0"/>
              <a:t> La convocatoria es la invitación formulada a los accionistas para que concurran a una asamblea. </a:t>
            </a:r>
          </a:p>
          <a:p>
            <a:pPr algn="just">
              <a:lnSpc>
                <a:spcPct val="110000"/>
              </a:lnSpc>
            </a:pPr>
            <a:r>
              <a:rPr lang="es-ES" sz="2000" dirty="0"/>
              <a:t>Los artículos 236 y 237 establecen para ambas clases de asambleas las formas que devienen como requisito de legalidad y se justifican en la necesidad de que los accionistas tomen conocimiento con la debida antelación de la asamblea para poder ejercer sus derechos.</a:t>
            </a:r>
          </a:p>
          <a:p>
            <a:pPr marL="0" indent="0" algn="ctr">
              <a:lnSpc>
                <a:spcPct val="110000"/>
              </a:lnSpc>
              <a:buNone/>
            </a:pPr>
            <a:r>
              <a:rPr lang="es-ES" sz="2000" b="1" i="1" dirty="0"/>
              <a:t>CONVOCATORIA. PLAZO ( ART 236) :</a:t>
            </a:r>
          </a:p>
          <a:p>
            <a:pPr algn="just">
              <a:lnSpc>
                <a:spcPct val="100000"/>
              </a:lnSpc>
            </a:pPr>
            <a:r>
              <a:rPr lang="es-ES" sz="2000" dirty="0"/>
              <a:t>El </a:t>
            </a:r>
            <a:r>
              <a:rPr lang="es-ES" sz="2000" i="1" dirty="0"/>
              <a:t>principio general </a:t>
            </a:r>
            <a:r>
              <a:rPr lang="es-ES" sz="2000" dirty="0"/>
              <a:t>es que, tanto las asambleas ordinarias como las extraordinarias, deben ser convocadas  por el Directorio. Sin embargo, como </a:t>
            </a:r>
            <a:r>
              <a:rPr lang="es-ES" sz="2000" i="1" dirty="0"/>
              <a:t>excepción</a:t>
            </a:r>
            <a:r>
              <a:rPr lang="es-ES" sz="2000" dirty="0"/>
              <a:t>, pueden ser convocadas por el Síndico en los siguientes casos (art. 294, inc. 7):</a:t>
            </a:r>
          </a:p>
          <a:p>
            <a:pPr marL="0" indent="0" algn="ctr">
              <a:lnSpc>
                <a:spcPct val="100000"/>
              </a:lnSpc>
              <a:buNone/>
            </a:pPr>
            <a:r>
              <a:rPr lang="es-ES" sz="2000" dirty="0"/>
              <a:t>- Cuando éste lo juzgue conveniente (tratándose de asambleas extraordinarias); y</a:t>
            </a:r>
          </a:p>
          <a:p>
            <a:pPr marL="0" indent="0" algn="ctr">
              <a:lnSpc>
                <a:spcPct val="100000"/>
              </a:lnSpc>
              <a:buNone/>
            </a:pPr>
            <a:r>
              <a:rPr lang="es-ES" sz="2000" dirty="0"/>
              <a:t> - Cuando el Directorio omita convocarlas (tratándose de asambleas ordinarias).</a:t>
            </a:r>
          </a:p>
          <a:p>
            <a:pPr algn="just">
              <a:lnSpc>
                <a:spcPct val="100000"/>
              </a:lnSpc>
            </a:pPr>
            <a:r>
              <a:rPr lang="es-ES" sz="2000" dirty="0"/>
              <a:t>Por otro lado, cualquier accionista puede requerir al Directorio o al Síndico que convoquen una asamblea (siempre que dicho accionista represente, al menos, el 5% del capital social; o el porcentaje mínimo que establezca el estatuto). Esto deberá hacerse en un plazo máximo de 40 días desde la solicitud. </a:t>
            </a:r>
          </a:p>
          <a:p>
            <a:pPr algn="just">
              <a:lnSpc>
                <a:spcPct val="100000"/>
              </a:lnSpc>
            </a:pPr>
            <a:r>
              <a:rPr lang="es-ES" sz="2000" dirty="0"/>
              <a:t>En caso de que el Directorio (o el Sindico) no proceda a convocar la asamblea, el accionista podrá solicitarla a través de la autoridad de control o en forma judicial. </a:t>
            </a:r>
          </a:p>
          <a:p>
            <a:pPr marL="0" indent="0" algn="just">
              <a:lnSpc>
                <a:spcPct val="100000"/>
              </a:lnSpc>
              <a:buNone/>
            </a:pPr>
            <a:endParaRPr lang="es-ES" sz="2000" dirty="0"/>
          </a:p>
          <a:p>
            <a:pPr marL="0" indent="0" algn="just">
              <a:buNone/>
            </a:pPr>
            <a:endParaRPr lang="es-ES" sz="2000" dirty="0"/>
          </a:p>
        </p:txBody>
      </p:sp>
      <p:sp>
        <p:nvSpPr>
          <p:cNvPr id="5" name="CuadroTexto 4">
            <a:extLst>
              <a:ext uri="{FF2B5EF4-FFF2-40B4-BE49-F238E27FC236}">
                <a16:creationId xmlns:a16="http://schemas.microsoft.com/office/drawing/2014/main" id="{3F8A22A6-E43C-FF51-463B-08C04AFE9528}"/>
              </a:ext>
            </a:extLst>
          </p:cNvPr>
          <p:cNvSpPr txBox="1"/>
          <p:nvPr/>
        </p:nvSpPr>
        <p:spPr>
          <a:xfrm>
            <a:off x="112521" y="140677"/>
            <a:ext cx="11966957" cy="769441"/>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s-ES" sz="4400" dirty="0"/>
              <a:t>ETAPAS PARA LA ADOPCIÓN DE DECISIONES</a:t>
            </a:r>
          </a:p>
        </p:txBody>
      </p:sp>
    </p:spTree>
    <p:extLst>
      <p:ext uri="{BB962C8B-B14F-4D97-AF65-F5344CB8AC3E}">
        <p14:creationId xmlns:p14="http://schemas.microsoft.com/office/powerpoint/2010/main" val="1153483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AC6EDC48-EF8F-FC69-977F-0591C9972330}"/>
              </a:ext>
            </a:extLst>
          </p:cNvPr>
          <p:cNvSpPr>
            <a:spLocks noGrp="1"/>
          </p:cNvSpPr>
          <p:nvPr>
            <p:ph idx="1"/>
          </p:nvPr>
        </p:nvSpPr>
        <p:spPr>
          <a:xfrm>
            <a:off x="100064" y="1269352"/>
            <a:ext cx="11857474" cy="5384666"/>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marL="0" marR="0" lvl="0" indent="0" algn="ctr"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0" lang="es-ES" sz="2000" b="1" i="1" u="none" strike="noStrike" kern="1200" cap="none" spc="0" normalizeH="0" baseline="0" noProof="0" dirty="0">
                <a:ln>
                  <a:noFill/>
                </a:ln>
                <a:solidFill>
                  <a:prstClr val="black"/>
                </a:solidFill>
                <a:effectLst/>
                <a:uLnTx/>
                <a:uFillTx/>
                <a:ea typeface="+mn-ea"/>
                <a:cs typeface="+mn-cs"/>
              </a:rPr>
              <a:t>CONVOCATORIA. </a:t>
            </a:r>
            <a:r>
              <a:rPr lang="es-ES" sz="2000" b="1" i="1" dirty="0">
                <a:solidFill>
                  <a:prstClr val="black"/>
                </a:solidFill>
              </a:rPr>
              <a:t>FORMA </a:t>
            </a:r>
            <a:r>
              <a:rPr kumimoji="0" lang="es-ES" sz="2000" b="1" i="1" u="none" strike="noStrike" kern="1200" cap="none" spc="0" normalizeH="0" baseline="0" noProof="0" dirty="0">
                <a:ln>
                  <a:noFill/>
                </a:ln>
                <a:solidFill>
                  <a:prstClr val="black"/>
                </a:solidFill>
                <a:effectLst/>
                <a:uLnTx/>
                <a:uFillTx/>
                <a:ea typeface="+mn-ea"/>
                <a:cs typeface="+mn-cs"/>
              </a:rPr>
              <a:t> ( art 237) :</a:t>
            </a:r>
          </a:p>
          <a:p>
            <a:pPr marL="0" marR="0" lvl="0" indent="0" algn="just" defTabSz="914400" rtl="0" eaLnBrk="1" fontAlgn="auto" latinLnBrk="0" hangingPunct="1">
              <a:lnSpc>
                <a:spcPct val="150000"/>
              </a:lnSpc>
              <a:spcBef>
                <a:spcPts val="1000"/>
              </a:spcBef>
              <a:spcAft>
                <a:spcPts val="0"/>
              </a:spcAft>
              <a:buClrTx/>
              <a:buSzTx/>
              <a:buFont typeface="Arial" panose="020B0604020202020204" pitchFamily="34" charset="0"/>
              <a:buNone/>
              <a:tabLst/>
              <a:defRPr/>
            </a:pPr>
            <a:r>
              <a:rPr lang="es-ES" sz="2000" spc="15" dirty="0">
                <a:solidFill>
                  <a:srgbClr val="000000"/>
                </a:solidFill>
                <a:effectLst/>
                <a:ea typeface="Calibri" panose="020F0502020204030204" pitchFamily="34" charset="0"/>
                <a:cs typeface="Times New Roman" panose="02020603050405020304" pitchFamily="18" charset="0"/>
              </a:rPr>
              <a:t>A través de edic­</a:t>
            </a:r>
            <a:r>
              <a:rPr lang="es-ES" sz="2000" spc="10" dirty="0">
                <a:solidFill>
                  <a:srgbClr val="000000"/>
                </a:solidFill>
                <a:effectLst/>
                <a:ea typeface="Calibri" panose="020F0502020204030204" pitchFamily="34" charset="0"/>
                <a:cs typeface="Times New Roman" panose="02020603050405020304" pitchFamily="18" charset="0"/>
              </a:rPr>
              <a:t>tos, que deben ser publicados por el Directorio (o por quien efectúe la</a:t>
            </a:r>
            <a:r>
              <a:rPr lang="es-ES" sz="2000" b="1" spc="10" dirty="0">
                <a:solidFill>
                  <a:srgbClr val="000000"/>
                </a:solidFill>
                <a:effectLst/>
                <a:ea typeface="Calibri" panose="020F0502020204030204" pitchFamily="34" charset="0"/>
                <a:cs typeface="Times New Roman" panose="02020603050405020304" pitchFamily="18" charset="0"/>
              </a:rPr>
              <a:t> </a:t>
            </a:r>
            <a:r>
              <a:rPr lang="es-ES" sz="2000" spc="10" dirty="0">
                <a:solidFill>
                  <a:srgbClr val="000000"/>
                </a:solidFill>
                <a:effectLst/>
                <a:ea typeface="Calibri" panose="020F0502020204030204" pitchFamily="34" charset="0"/>
                <a:cs typeface="Times New Roman" panose="02020603050405020304" pitchFamily="18" charset="0"/>
              </a:rPr>
              <a:t>convocatoria) en </a:t>
            </a:r>
            <a:r>
              <a:rPr lang="es-ES" sz="2000" spc="-5" dirty="0">
                <a:solidFill>
                  <a:srgbClr val="000000"/>
                </a:solidFill>
                <a:effectLst/>
                <a:ea typeface="Calibri" panose="020F0502020204030204" pitchFamily="34" charset="0"/>
                <a:cs typeface="Times New Roman" panose="02020603050405020304" pitchFamily="18" charset="0"/>
              </a:rPr>
              <a:t>el diario de publicaciones legales </a:t>
            </a:r>
            <a:r>
              <a:rPr lang="es-ES" sz="2000" i="1" spc="-5" dirty="0">
                <a:solidFill>
                  <a:srgbClr val="000000"/>
                </a:solidFill>
                <a:effectLst/>
                <a:ea typeface="Calibri" panose="020F0502020204030204" pitchFamily="34" charset="0"/>
                <a:cs typeface="Times New Roman" panose="02020603050405020304" pitchFamily="18" charset="0"/>
              </a:rPr>
              <a:t>-Boletín Oficial-. </a:t>
            </a:r>
            <a:r>
              <a:rPr lang="es-ES" sz="2000" spc="-5" dirty="0">
                <a:solidFill>
                  <a:srgbClr val="000000"/>
                </a:solidFill>
                <a:effectLst/>
                <a:ea typeface="Calibri" panose="020F0502020204030204" pitchFamily="34" charset="0"/>
                <a:cs typeface="Times New Roman" panose="02020603050405020304" pitchFamily="18" charset="0"/>
              </a:rPr>
              <a:t>El modo de publicar estos edictos </a:t>
            </a:r>
            <a:r>
              <a:rPr lang="es-ES" sz="2000" spc="5" dirty="0">
                <a:solidFill>
                  <a:srgbClr val="000000"/>
                </a:solidFill>
                <a:effectLst/>
                <a:ea typeface="Calibri" panose="020F0502020204030204" pitchFamily="34" charset="0"/>
                <a:cs typeface="Times New Roman" panose="02020603050405020304" pitchFamily="18" charset="0"/>
              </a:rPr>
              <a:t>variará según se trate de </a:t>
            </a:r>
            <a:r>
              <a:rPr lang="es-ES" sz="2000" i="1" spc="5" dirty="0">
                <a:solidFill>
                  <a:srgbClr val="000000"/>
                </a:solidFill>
                <a:effectLst/>
                <a:ea typeface="Calibri" panose="020F0502020204030204" pitchFamily="34" charset="0"/>
                <a:cs typeface="Times New Roman" panose="02020603050405020304" pitchFamily="18" charset="0"/>
              </a:rPr>
              <a:t>primera </a:t>
            </a:r>
            <a:r>
              <a:rPr lang="es-ES" sz="2000" spc="5" dirty="0">
                <a:solidFill>
                  <a:srgbClr val="000000"/>
                </a:solidFill>
                <a:effectLst/>
                <a:ea typeface="Calibri" panose="020F0502020204030204" pitchFamily="34" charset="0"/>
                <a:cs typeface="Times New Roman" panose="02020603050405020304" pitchFamily="18" charset="0"/>
              </a:rPr>
              <a:t>o </a:t>
            </a:r>
            <a:r>
              <a:rPr lang="es-ES" sz="2000" i="1" spc="5" dirty="0">
                <a:solidFill>
                  <a:srgbClr val="000000"/>
                </a:solidFill>
                <a:effectLst/>
                <a:ea typeface="Calibri" panose="020F0502020204030204" pitchFamily="34" charset="0"/>
                <a:cs typeface="Times New Roman" panose="02020603050405020304" pitchFamily="18" charset="0"/>
              </a:rPr>
              <a:t>segunda </a:t>
            </a:r>
            <a:r>
              <a:rPr lang="es-ES" sz="2000" spc="5" dirty="0">
                <a:solidFill>
                  <a:srgbClr val="000000"/>
                </a:solidFill>
                <a:effectLst/>
                <a:ea typeface="Calibri" panose="020F0502020204030204" pitchFamily="34" charset="0"/>
                <a:cs typeface="Times New Roman" panose="02020603050405020304" pitchFamily="18" charset="0"/>
              </a:rPr>
              <a:t>convocatoria:</a:t>
            </a:r>
            <a:endParaRPr lang="es-ES" sz="2000" dirty="0">
              <a:effectLst/>
              <a:ea typeface="Calibri" panose="020F0502020204030204" pitchFamily="34" charset="0"/>
              <a:cs typeface="Times New Roman" panose="02020603050405020304" pitchFamily="18" charset="0"/>
            </a:endParaRPr>
          </a:p>
          <a:p>
            <a:pPr marL="0" lvl="0" indent="0" algn="just" fontAlgn="base">
              <a:lnSpc>
                <a:spcPct val="150000"/>
              </a:lnSpc>
              <a:spcBef>
                <a:spcPts val="180"/>
              </a:spcBef>
              <a:spcAft>
                <a:spcPts val="0"/>
              </a:spcAft>
              <a:buClr>
                <a:srgbClr val="000000"/>
              </a:buClr>
              <a:buSzPts val="950"/>
              <a:buNone/>
              <a:tabLst>
                <a:tab pos="137160" algn="dec"/>
              </a:tabLst>
            </a:pPr>
            <a:r>
              <a:rPr lang="es-ES" sz="2000" i="1" u="sng" strike="noStrike" spc="10" dirty="0">
                <a:solidFill>
                  <a:srgbClr val="000000"/>
                </a:solidFill>
                <a:effectLst/>
                <a:ea typeface="Calibri" panose="020F0502020204030204" pitchFamily="34" charset="0"/>
                <a:cs typeface="Times New Roman" panose="02020603050405020304" pitchFamily="18" charset="0"/>
              </a:rPr>
              <a:t> </a:t>
            </a:r>
            <a:r>
              <a:rPr lang="es-ES" sz="2000" i="1" strike="noStrike" spc="10" dirty="0">
                <a:solidFill>
                  <a:srgbClr val="000000"/>
                </a:solidFill>
                <a:effectLst/>
                <a:ea typeface="Calibri" panose="020F0502020204030204" pitchFamily="34" charset="0"/>
                <a:cs typeface="Times New Roman" panose="02020603050405020304" pitchFamily="18" charset="0"/>
              </a:rPr>
              <a:t>A) Primera Convocatoria:</a:t>
            </a:r>
            <a:r>
              <a:rPr lang="es-ES" sz="2000" strike="noStrike" spc="10" dirty="0">
                <a:solidFill>
                  <a:srgbClr val="000000"/>
                </a:solidFill>
                <a:effectLst/>
                <a:ea typeface="Calibri" panose="020F0502020204030204" pitchFamily="34" charset="0"/>
                <a:cs typeface="Times New Roman" panose="02020603050405020304" pitchFamily="18" charset="0"/>
              </a:rPr>
              <a:t> el edicto se publica por 5 días. Debe publicarse con, al menos, 10 días de anticipación a la celebración de la asamblea, pero no más de 30 ( </a:t>
            </a:r>
            <a:r>
              <a:rPr lang="es-ES" sz="2000" u="sng" dirty="0">
                <a:solidFill>
                  <a:srgbClr val="000000"/>
                </a:solidFill>
                <a:effectLst/>
                <a:ea typeface="Calibri" panose="020F0502020204030204" pitchFamily="34" charset="0"/>
                <a:cs typeface="Times New Roman" panose="02020603050405020304" pitchFamily="18" charset="0"/>
              </a:rPr>
              <a:t>Por ejemplo:</a:t>
            </a:r>
            <a:r>
              <a:rPr lang="es-ES" sz="2000" dirty="0">
                <a:solidFill>
                  <a:srgbClr val="000000"/>
                </a:solidFill>
                <a:effectLst/>
                <a:ea typeface="Calibri" panose="020F0502020204030204" pitchFamily="34" charset="0"/>
                <a:cs typeface="Times New Roman" panose="02020603050405020304" pitchFamily="18" charset="0"/>
              </a:rPr>
              <a:t> la asamblea se convoca para el 30/4. Por lo tanto, la publicación de edictos deberá realizarse entre el 1/4 y el 20/4.) </a:t>
            </a:r>
            <a:endParaRPr lang="es-ES" sz="2000" dirty="0">
              <a:effectLst/>
              <a:ea typeface="Calibri" panose="020F0502020204030204" pitchFamily="34" charset="0"/>
              <a:cs typeface="Times New Roman" panose="02020603050405020304" pitchFamily="18" charset="0"/>
            </a:endParaRPr>
          </a:p>
          <a:p>
            <a:pPr marL="0" lvl="0" indent="0" algn="just" fontAlgn="base">
              <a:lnSpc>
                <a:spcPct val="150000"/>
              </a:lnSpc>
              <a:buClr>
                <a:srgbClr val="000000"/>
              </a:buClr>
              <a:buSzPts val="950"/>
              <a:buNone/>
              <a:tabLst>
                <a:tab pos="137160" algn="dec"/>
              </a:tabLst>
            </a:pPr>
            <a:r>
              <a:rPr lang="es-ES" sz="2000" i="1" u="sng" strike="noStrike" spc="10" dirty="0">
                <a:solidFill>
                  <a:srgbClr val="000000"/>
                </a:solidFill>
                <a:effectLst/>
                <a:ea typeface="Calibri" panose="020F0502020204030204" pitchFamily="34" charset="0"/>
                <a:cs typeface="Times New Roman" panose="02020603050405020304" pitchFamily="18" charset="0"/>
              </a:rPr>
              <a:t> </a:t>
            </a:r>
            <a:r>
              <a:rPr lang="es-ES" sz="2000" i="1" strike="noStrike" spc="10" dirty="0">
                <a:solidFill>
                  <a:srgbClr val="000000"/>
                </a:solidFill>
                <a:effectLst/>
                <a:ea typeface="Calibri" panose="020F0502020204030204" pitchFamily="34" charset="0"/>
                <a:cs typeface="Times New Roman" panose="02020603050405020304" pitchFamily="18" charset="0"/>
              </a:rPr>
              <a:t>B) Segunda Convocatoria:  </a:t>
            </a:r>
            <a:r>
              <a:rPr lang="es-ES" sz="2000" strike="noStrike" spc="10" dirty="0">
                <a:solidFill>
                  <a:srgbClr val="000000"/>
                </a:solidFill>
                <a:effectLst/>
                <a:ea typeface="Calibri" panose="020F0502020204030204" pitchFamily="34" charset="0"/>
                <a:cs typeface="Times New Roman" panose="02020603050405020304" pitchFamily="18" charset="0"/>
              </a:rPr>
              <a:t>si fracasa la  primera convocatoria se realiza la segunda.  El edicto se publica por 3 días. Debe publicarse </a:t>
            </a:r>
            <a:r>
              <a:rPr lang="es-ES" sz="2000" strike="noStrike" spc="5" dirty="0">
                <a:solidFill>
                  <a:srgbClr val="000000"/>
                </a:solidFill>
                <a:effectLst/>
                <a:ea typeface="Calibri" panose="020F0502020204030204" pitchFamily="34" charset="0"/>
                <a:cs typeface="Times New Roman" panose="02020603050405020304" pitchFamily="18" charset="0"/>
              </a:rPr>
              <a:t>con, al menos, 8 días de anticipación a la celebración de la asamblea; la cual de­</a:t>
            </a:r>
            <a:r>
              <a:rPr lang="es-ES" sz="2000" strike="noStrike" spc="10" dirty="0">
                <a:solidFill>
                  <a:srgbClr val="000000"/>
                </a:solidFill>
                <a:effectLst/>
                <a:ea typeface="Calibri" panose="020F0502020204030204" pitchFamily="34" charset="0"/>
                <a:cs typeface="Times New Roman" panose="02020603050405020304" pitchFamily="18" charset="0"/>
              </a:rPr>
              <a:t>berá celebrarse dentro de los 30 días de fracasada la asamblea en primera con­vocatoria.</a:t>
            </a:r>
            <a:r>
              <a:rPr lang="es-ES" sz="2000" spc="10" dirty="0">
                <a:ea typeface="Calibri" panose="020F0502020204030204" pitchFamily="34" charset="0"/>
                <a:cs typeface="Times New Roman" panose="02020603050405020304" pitchFamily="18" charset="0"/>
              </a:rPr>
              <a:t> ( </a:t>
            </a:r>
            <a:r>
              <a:rPr lang="es-ES" sz="2000" u="sng" spc="15" dirty="0">
                <a:solidFill>
                  <a:srgbClr val="000000"/>
                </a:solidFill>
                <a:effectLst/>
                <a:ea typeface="Calibri" panose="020F0502020204030204" pitchFamily="34" charset="0"/>
                <a:cs typeface="Times New Roman" panose="02020603050405020304" pitchFamily="18" charset="0"/>
              </a:rPr>
              <a:t>Siguiendo el ejemplo anterior:</a:t>
            </a:r>
            <a:r>
              <a:rPr lang="es-ES" sz="2000" spc="15" dirty="0">
                <a:solidFill>
                  <a:srgbClr val="000000"/>
                </a:solidFill>
                <a:effectLst/>
                <a:ea typeface="Calibri" panose="020F0502020204030204" pitchFamily="34" charset="0"/>
                <a:cs typeface="Times New Roman" panose="02020603050405020304" pitchFamily="18" charset="0"/>
              </a:rPr>
              <a:t> la asamblea no podrá convocarse- en segunda convocatoria- para </a:t>
            </a:r>
            <a:r>
              <a:rPr lang="es-ES" sz="2000" spc="10" dirty="0">
                <a:solidFill>
                  <a:srgbClr val="000000"/>
                </a:solidFill>
                <a:effectLst/>
                <a:ea typeface="Calibri" panose="020F0502020204030204" pitchFamily="34" charset="0"/>
                <a:cs typeface="Times New Roman" panose="02020603050405020304" pitchFamily="18" charset="0"/>
              </a:rPr>
              <a:t>más allá del 30/5. Supongamos que se convoca para el 25/5; por lo tanto, la publicación de edictos </a:t>
            </a:r>
            <a:r>
              <a:rPr lang="es-ES" sz="2000" spc="20" dirty="0">
                <a:solidFill>
                  <a:srgbClr val="000000"/>
                </a:solidFill>
                <a:effectLst/>
                <a:ea typeface="Calibri" panose="020F0502020204030204" pitchFamily="34" charset="0"/>
                <a:cs typeface="Times New Roman" panose="02020603050405020304" pitchFamily="18" charset="0"/>
              </a:rPr>
              <a:t>deberá realizarse entre el 30/4 (fecha de fracaso en primera convocatoria) y el 17/5 (por los 8 días </a:t>
            </a:r>
            <a:r>
              <a:rPr lang="es-ES" sz="2000" spc="10" dirty="0">
                <a:solidFill>
                  <a:srgbClr val="000000"/>
                </a:solidFill>
                <a:effectLst/>
                <a:ea typeface="Calibri" panose="020F0502020204030204" pitchFamily="34" charset="0"/>
                <a:cs typeface="Times New Roman" panose="02020603050405020304" pitchFamily="18" charset="0"/>
              </a:rPr>
              <a:t>de anticipación).</a:t>
            </a:r>
            <a:endParaRPr lang="es-ES" sz="2000" dirty="0">
              <a:effectLst/>
              <a:ea typeface="Calibri" panose="020F0502020204030204" pitchFamily="34" charset="0"/>
              <a:cs typeface="Times New Roman" panose="02020603050405020304" pitchFamily="18" charset="0"/>
            </a:endParaRPr>
          </a:p>
          <a:p>
            <a:pPr marL="0" indent="0">
              <a:buNone/>
            </a:pPr>
            <a:endParaRPr lang="es-ES" dirty="0"/>
          </a:p>
        </p:txBody>
      </p:sp>
      <p:pic>
        <p:nvPicPr>
          <p:cNvPr id="5" name="Imagen 4">
            <a:extLst>
              <a:ext uri="{FF2B5EF4-FFF2-40B4-BE49-F238E27FC236}">
                <a16:creationId xmlns:a16="http://schemas.microsoft.com/office/drawing/2014/main" id="{8F49A62A-6AD8-5A9C-2745-A7B5F54ADC12}"/>
              </a:ext>
            </a:extLst>
          </p:cNvPr>
          <p:cNvPicPr>
            <a:picLocks noChangeAspect="1"/>
          </p:cNvPicPr>
          <p:nvPr/>
        </p:nvPicPr>
        <p:blipFill>
          <a:blip r:embed="rId2"/>
          <a:stretch>
            <a:fillRect/>
          </a:stretch>
        </p:blipFill>
        <p:spPr>
          <a:xfrm>
            <a:off x="100064" y="92722"/>
            <a:ext cx="11991871" cy="1176630"/>
          </a:xfrm>
          <a:prstGeom prst="rect">
            <a:avLst/>
          </a:prstGeom>
        </p:spPr>
      </p:pic>
    </p:spTree>
    <p:extLst>
      <p:ext uri="{BB962C8B-B14F-4D97-AF65-F5344CB8AC3E}">
        <p14:creationId xmlns:p14="http://schemas.microsoft.com/office/powerpoint/2010/main" val="30635556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FF82AFB2-4700-9877-81AD-8B81DC4488C8}"/>
              </a:ext>
            </a:extLst>
          </p:cNvPr>
          <p:cNvSpPr>
            <a:spLocks noGrp="1"/>
          </p:cNvSpPr>
          <p:nvPr>
            <p:ph idx="1"/>
          </p:nvPr>
        </p:nvSpPr>
        <p:spPr>
          <a:xfrm>
            <a:off x="97016" y="1012874"/>
            <a:ext cx="11997968" cy="5641144"/>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lnSpc>
                <a:spcPct val="100000"/>
              </a:lnSpc>
              <a:buNone/>
            </a:pPr>
            <a:r>
              <a:rPr lang="es-ES" sz="2000" b="1" i="1" dirty="0"/>
              <a:t>¿ Que debe contener esa publicación?</a:t>
            </a:r>
          </a:p>
          <a:p>
            <a:pPr>
              <a:lnSpc>
                <a:spcPct val="100000"/>
              </a:lnSpc>
              <a:buFontTx/>
              <a:buChar char="-"/>
            </a:pPr>
            <a:r>
              <a:rPr lang="es-ES" sz="2000" dirty="0"/>
              <a:t>Deberá mencionarse el carácter de la asamblea, fecha, hora y lugar de reunión, orden del día, y los recaudos especiales exigidos por el estatuto para la concurrencia de los accionistas.</a:t>
            </a:r>
          </a:p>
          <a:p>
            <a:pPr>
              <a:lnSpc>
                <a:spcPct val="100000"/>
              </a:lnSpc>
              <a:buFontTx/>
              <a:buChar char="-"/>
            </a:pPr>
            <a:r>
              <a:rPr lang="es-ES" sz="2000" dirty="0"/>
              <a:t>Debe respetarse el </a:t>
            </a:r>
            <a:r>
              <a:rPr lang="es-ES" sz="2000" i="1" u="sng" dirty="0"/>
              <a:t>Orden del día</a:t>
            </a:r>
            <a:r>
              <a:rPr lang="es-ES" sz="2000" i="1" dirty="0"/>
              <a:t>: </a:t>
            </a:r>
            <a:r>
              <a:rPr lang="es-ES" sz="2000" dirty="0"/>
              <a:t>es el listado de temas o cuestiones por los cuales se convoca a la Asamblea, para que ésta decida sobre ellos. Cualquier decisión adoptada por la Asamblea sobre materias distintas a las incluidas en el orden del día es nula (art. 246).</a:t>
            </a:r>
          </a:p>
          <a:p>
            <a:pPr marL="0" indent="0" algn="ctr">
              <a:lnSpc>
                <a:spcPct val="100000"/>
              </a:lnSpc>
              <a:buNone/>
            </a:pPr>
            <a:r>
              <a:rPr lang="es-ES" sz="2000" b="1" u="sng" dirty="0"/>
              <a:t>ASAMBLEA UNÁNIME</a:t>
            </a:r>
          </a:p>
          <a:p>
            <a:pPr marL="0" indent="0" algn="just">
              <a:lnSpc>
                <a:spcPct val="100000"/>
              </a:lnSpc>
              <a:buNone/>
            </a:pPr>
            <a:r>
              <a:rPr lang="es-ES" sz="2000" dirty="0"/>
              <a:t>La asamblea podrá celebrarse sin publicación de la convocatoria cuando se reúnan accionistas que representen la totalidad del capital social y las decisiones que se adopten por unanimidad de las acciones con derecho a voto.</a:t>
            </a:r>
          </a:p>
          <a:p>
            <a:pPr marL="0" indent="0" algn="ctr">
              <a:lnSpc>
                <a:spcPct val="100000"/>
              </a:lnSpc>
              <a:buNone/>
            </a:pPr>
            <a:r>
              <a:rPr lang="es-ES" sz="2000" b="1" u="sng" dirty="0"/>
              <a:t>CONVOCATORIA SIMULTÁNEA: </a:t>
            </a:r>
          </a:p>
          <a:p>
            <a:pPr marL="0" indent="0" algn="just">
              <a:lnSpc>
                <a:spcPct val="100000"/>
              </a:lnSpc>
              <a:buNone/>
            </a:pPr>
            <a:r>
              <a:rPr lang="es-ES" sz="2000" dirty="0"/>
              <a:t>Ambas convocatorias pueden realizarse en forma simultánea (siempre que el estatuto lo autorice). En dicho caso, se publicarán los edictos de la misma forma que para la primera convocatoria.</a:t>
            </a:r>
          </a:p>
          <a:p>
            <a:pPr marL="0" indent="0" algn="just">
              <a:lnSpc>
                <a:spcPct val="100000"/>
              </a:lnSpc>
              <a:buNone/>
            </a:pPr>
            <a:r>
              <a:rPr lang="es-ES" sz="2000" dirty="0"/>
              <a:t>Si la asamblea (de segunda convocatoria) fuera citada para el mismo día, deberá celebrarse con un intervalo no inferior a una hora de la fijada para la primera.</a:t>
            </a:r>
          </a:p>
          <a:p>
            <a:pPr marL="0" indent="0" algn="just">
              <a:lnSpc>
                <a:spcPct val="100000"/>
              </a:lnSpc>
              <a:buNone/>
            </a:pPr>
            <a:endParaRPr lang="es-ES" sz="2000" dirty="0"/>
          </a:p>
        </p:txBody>
      </p:sp>
      <p:pic>
        <p:nvPicPr>
          <p:cNvPr id="4" name="Imagen 3">
            <a:extLst>
              <a:ext uri="{FF2B5EF4-FFF2-40B4-BE49-F238E27FC236}">
                <a16:creationId xmlns:a16="http://schemas.microsoft.com/office/drawing/2014/main" id="{90137E58-435D-7760-7D06-17BADD70F6F5}"/>
              </a:ext>
            </a:extLst>
          </p:cNvPr>
          <p:cNvPicPr>
            <a:picLocks noChangeAspect="1"/>
          </p:cNvPicPr>
          <p:nvPr/>
        </p:nvPicPr>
        <p:blipFill>
          <a:blip r:embed="rId2"/>
          <a:stretch>
            <a:fillRect/>
          </a:stretch>
        </p:blipFill>
        <p:spPr>
          <a:xfrm>
            <a:off x="97016" y="0"/>
            <a:ext cx="11997968" cy="1176630"/>
          </a:xfrm>
          <a:prstGeom prst="rect">
            <a:avLst/>
          </a:prstGeom>
        </p:spPr>
      </p:pic>
    </p:spTree>
    <p:extLst>
      <p:ext uri="{BB962C8B-B14F-4D97-AF65-F5344CB8AC3E}">
        <p14:creationId xmlns:p14="http://schemas.microsoft.com/office/powerpoint/2010/main" val="3841244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EC93A9AF-AD37-B305-5501-0E9FC830AA96}"/>
              </a:ext>
            </a:extLst>
          </p:cNvPr>
          <p:cNvSpPr>
            <a:spLocks noGrp="1"/>
          </p:cNvSpPr>
          <p:nvPr>
            <p:ph idx="1"/>
          </p:nvPr>
        </p:nvSpPr>
        <p:spPr>
          <a:xfrm>
            <a:off x="194031" y="1069145"/>
            <a:ext cx="11803937" cy="5528603"/>
          </a:xfrm>
        </p:spPr>
        <p:style>
          <a:lnRef idx="1">
            <a:schemeClr val="accent4"/>
          </a:lnRef>
          <a:fillRef idx="2">
            <a:schemeClr val="accent4"/>
          </a:fillRef>
          <a:effectRef idx="1">
            <a:schemeClr val="accent4"/>
          </a:effectRef>
          <a:fontRef idx="minor">
            <a:schemeClr val="dk1"/>
          </a:fontRef>
        </p:style>
        <p:txBody>
          <a:bodyPr>
            <a:normAutofit/>
          </a:bodyPr>
          <a:lstStyle/>
          <a:p>
            <a:pPr marL="0" indent="0" algn="ctr">
              <a:buNone/>
            </a:pPr>
            <a:r>
              <a:rPr lang="es-ES" sz="2000" b="1" u="sng" dirty="0"/>
              <a:t>REUNIÓN O FORMACIÓN DE LA ASAMBLEA</a:t>
            </a:r>
          </a:p>
          <a:p>
            <a:pPr marL="457200" indent="-457200" algn="just">
              <a:lnSpc>
                <a:spcPct val="100000"/>
              </a:lnSpc>
              <a:buAutoNum type="arabicParenR"/>
            </a:pPr>
            <a:r>
              <a:rPr lang="es-ES" sz="2000" dirty="0"/>
              <a:t>Los accionistas que pretendan participar de la Asamblea, deben: </a:t>
            </a:r>
          </a:p>
          <a:p>
            <a:pPr algn="just">
              <a:lnSpc>
                <a:spcPct val="100000"/>
              </a:lnSpc>
              <a:buFontTx/>
              <a:buChar char="-"/>
            </a:pPr>
            <a:r>
              <a:rPr lang="es-ES" sz="2000" dirty="0"/>
              <a:t>Depositar en la sociedad sus acciones o un certificado de depósito o constancia de las cuentas de acciones escriturales, librado al efecto por un banco, caja de valores u otra institución autorizada, para su registro en el libro de asistencia a las asambleas. Se entrega una constancia o certificado.</a:t>
            </a:r>
          </a:p>
          <a:p>
            <a:pPr algn="just">
              <a:lnSpc>
                <a:spcPct val="100000"/>
              </a:lnSpc>
              <a:buFontTx/>
              <a:buChar char="-"/>
            </a:pPr>
            <a:r>
              <a:rPr lang="es-ES" sz="2000" dirty="0"/>
              <a:t>Comunicar su voluntad de asistir con no menos  de 3 días de anticipación a la fecha de celebración de la misma. Deben comunicarlo a través de un medio fehaciente, a fin de ser inscriptos en el Libro de Asistencia a asambleas (art. 238).</a:t>
            </a:r>
          </a:p>
          <a:p>
            <a:pPr marL="0" indent="0" algn="just">
              <a:lnSpc>
                <a:spcPct val="100000"/>
              </a:lnSpc>
              <a:buNone/>
            </a:pPr>
            <a:r>
              <a:rPr lang="es-ES" sz="2000" dirty="0"/>
              <a:t> Para el caso de las sociedades comprendidas en el régimen de oferta publica, se instituye la posibilidad de la reunión a distancia y también para el directorio. </a:t>
            </a:r>
          </a:p>
          <a:p>
            <a:pPr marL="0" indent="0" algn="just">
              <a:lnSpc>
                <a:spcPct val="100000"/>
              </a:lnSpc>
              <a:buNone/>
            </a:pPr>
            <a:r>
              <a:rPr lang="es-ES" sz="2000" b="1" dirty="0"/>
              <a:t>2) </a:t>
            </a:r>
            <a:r>
              <a:rPr lang="es-ES" sz="2000" dirty="0"/>
              <a:t>Llegado del día de celebración de la Asamblea, antes de dar comienzo a ésta, los accionistas (o sus representantes) que concurran deberán firmar el Libro de Asistencia. En él dejarán constancia de sus domicilios, documentos de identidad, y número de votos que les corresponda (art. 238).</a:t>
            </a:r>
          </a:p>
          <a:p>
            <a:pPr marL="0" indent="0" algn="just">
              <a:buNone/>
            </a:pPr>
            <a:endParaRPr lang="es-ES" sz="2000" dirty="0"/>
          </a:p>
        </p:txBody>
      </p:sp>
      <p:pic>
        <p:nvPicPr>
          <p:cNvPr id="4" name="Imagen 3">
            <a:extLst>
              <a:ext uri="{FF2B5EF4-FFF2-40B4-BE49-F238E27FC236}">
                <a16:creationId xmlns:a16="http://schemas.microsoft.com/office/drawing/2014/main" id="{01F7607D-776E-5DF0-01AE-1B76D8053668}"/>
              </a:ext>
            </a:extLst>
          </p:cNvPr>
          <p:cNvPicPr>
            <a:picLocks noChangeAspect="1"/>
          </p:cNvPicPr>
          <p:nvPr/>
        </p:nvPicPr>
        <p:blipFill>
          <a:blip r:embed="rId2"/>
          <a:stretch>
            <a:fillRect/>
          </a:stretch>
        </p:blipFill>
        <p:spPr>
          <a:xfrm>
            <a:off x="0" y="0"/>
            <a:ext cx="11997968" cy="1176630"/>
          </a:xfrm>
          <a:prstGeom prst="rect">
            <a:avLst/>
          </a:prstGeom>
        </p:spPr>
      </p:pic>
    </p:spTree>
    <p:extLst>
      <p:ext uri="{BB962C8B-B14F-4D97-AF65-F5344CB8AC3E}">
        <p14:creationId xmlns:p14="http://schemas.microsoft.com/office/powerpoint/2010/main" val="278811166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3494</Words>
  <Application>Microsoft Office PowerPoint</Application>
  <PresentationFormat>Panorámica</PresentationFormat>
  <Paragraphs>134</Paragraphs>
  <Slides>20</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EFECTOS DE LAS DECISIONES ASAMBLEARIAS</vt:lpstr>
      <vt:lpstr>IMPUGNACIÓN DE LAS RESOLUCIONES.-</vt:lpstr>
      <vt:lpstr>Presentación de PowerPoint</vt:lpstr>
      <vt:lpstr>Presentación de PowerPoint</vt:lpstr>
      <vt:lpstr>DERECHO DE RECESO</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Naile anahi prandi</dc:creator>
  <cp:lastModifiedBy>Naile anahi prandi</cp:lastModifiedBy>
  <cp:revision>49</cp:revision>
  <dcterms:created xsi:type="dcterms:W3CDTF">2022-10-23T22:27:38Z</dcterms:created>
  <dcterms:modified xsi:type="dcterms:W3CDTF">2022-10-24T03:46:43Z</dcterms:modified>
</cp:coreProperties>
</file>