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79" r:id="rId8"/>
    <p:sldId id="280" r:id="rId9"/>
    <p:sldId id="281" r:id="rId10"/>
    <p:sldId id="282" r:id="rId11"/>
    <p:sldId id="283" r:id="rId12"/>
    <p:sldId id="284" r:id="rId13"/>
    <p:sldId id="285" r:id="rId14"/>
    <p:sldId id="286" r:id="rId15"/>
    <p:sldId id="262" r:id="rId16"/>
    <p:sldId id="263" r:id="rId17"/>
    <p:sldId id="264" r:id="rId18"/>
    <p:sldId id="265" r:id="rId19"/>
    <p:sldId id="271" r:id="rId20"/>
    <p:sldId id="266" r:id="rId21"/>
    <p:sldId id="267" r:id="rId22"/>
    <p:sldId id="268" r:id="rId23"/>
    <p:sldId id="269" r:id="rId24"/>
    <p:sldId id="277" r:id="rId25"/>
    <p:sldId id="278" r:id="rId26"/>
    <p:sldId id="270" r:id="rId27"/>
    <p:sldId id="272" r:id="rId28"/>
    <p:sldId id="273" r:id="rId29"/>
    <p:sldId id="274" r:id="rId30"/>
    <p:sldId id="275" r:id="rId31"/>
    <p:sldId id="276"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FFBF3006-329C-4924-B7CE-043CDC1101EB}" type="datetimeFigureOut">
              <a:rPr lang="es-ES" smtClean="0"/>
              <a:t>04/10/2023</a:t>
            </a:fld>
            <a:endParaRPr lang="es-ES"/>
          </a:p>
        </p:txBody>
      </p:sp>
      <p:sp>
        <p:nvSpPr>
          <p:cNvPr id="5" name="Footer Placeholder 4"/>
          <p:cNvSpPr>
            <a:spLocks noGrp="1"/>
          </p:cNvSpPr>
          <p:nvPr>
            <p:ph type="ftr" sz="quarter" idx="11"/>
          </p:nvPr>
        </p:nvSpPr>
        <p:spPr>
          <a:xfrm>
            <a:off x="2416500" y="329307"/>
            <a:ext cx="4973915" cy="309201"/>
          </a:xfrm>
        </p:spPr>
        <p:txBody>
          <a:bodyPr/>
          <a:lstStyle/>
          <a:p>
            <a:endParaRPr lang="es-ES"/>
          </a:p>
        </p:txBody>
      </p:sp>
      <p:sp>
        <p:nvSpPr>
          <p:cNvPr id="6" name="Slide Number Placeholder 5"/>
          <p:cNvSpPr>
            <a:spLocks noGrp="1"/>
          </p:cNvSpPr>
          <p:nvPr>
            <p:ph type="sldNum" sz="quarter" idx="12"/>
          </p:nvPr>
        </p:nvSpPr>
        <p:spPr>
          <a:xfrm>
            <a:off x="1437664" y="798973"/>
            <a:ext cx="811019" cy="503578"/>
          </a:xfrm>
        </p:spPr>
        <p:txBody>
          <a:bodyPr/>
          <a:lstStyle/>
          <a:p>
            <a:fld id="{40A35E2C-0C97-4E7A-B2C6-391259368395}" type="slidenum">
              <a:rPr lang="es-ES" smtClean="0"/>
              <a:t>‹Nº›</a:t>
            </a:fld>
            <a:endParaRPr lang="es-E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43746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FBF3006-329C-4924-B7CE-043CDC1101EB}" type="datetimeFigureOut">
              <a:rPr lang="es-ES" smtClean="0"/>
              <a:t>04/10/2023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0A35E2C-0C97-4E7A-B2C6-391259368395}" type="slidenum">
              <a:rPr lang="es-ES" smtClean="0"/>
              <a:t>‹Nº›</a:t>
            </a:fld>
            <a:endParaRPr lang="es-E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3030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FBF3006-329C-4924-B7CE-043CDC1101EB}" type="datetimeFigureOut">
              <a:rPr lang="es-ES" smtClean="0"/>
              <a:t>04/10/2023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0A35E2C-0C97-4E7A-B2C6-391259368395}" type="slidenum">
              <a:rPr lang="es-ES" smtClean="0"/>
              <a:t>‹Nº›</a:t>
            </a:fld>
            <a:endParaRPr lang="es-E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9974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FBF3006-329C-4924-B7CE-043CDC1101EB}" type="datetimeFigureOut">
              <a:rPr lang="es-ES" smtClean="0"/>
              <a:t>04/10/2023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0A35E2C-0C97-4E7A-B2C6-391259368395}" type="slidenum">
              <a:rPr lang="es-ES" smtClean="0"/>
              <a:t>‹Nº›</a:t>
            </a:fld>
            <a:endParaRPr lang="es-E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24270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FBF3006-329C-4924-B7CE-043CDC1101EB}" type="datetimeFigureOut">
              <a:rPr lang="es-ES" smtClean="0"/>
              <a:t>04/10/2023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0A35E2C-0C97-4E7A-B2C6-391259368395}" type="slidenum">
              <a:rPr lang="es-ES" smtClean="0"/>
              <a:t>‹Nº›</a:t>
            </a:fld>
            <a:endParaRPr lang="es-E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69280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FBF3006-329C-4924-B7CE-043CDC1101EB}" type="datetimeFigureOut">
              <a:rPr lang="es-ES" smtClean="0"/>
              <a:t>04/10/2023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0A35E2C-0C97-4E7A-B2C6-391259368395}" type="slidenum">
              <a:rPr lang="es-ES" smtClean="0"/>
              <a:t>‹Nº›</a:t>
            </a:fld>
            <a:endParaRPr lang="es-E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99014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447191" y="2824269"/>
            <a:ext cx="4645152" cy="264445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412362" y="2821491"/>
            <a:ext cx="4645152" cy="263737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FBF3006-329C-4924-B7CE-043CDC1101EB}" type="datetimeFigureOut">
              <a:rPr lang="es-ES" smtClean="0"/>
              <a:t>04/10/2023</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40A35E2C-0C97-4E7A-B2C6-391259368395}" type="slidenum">
              <a:rPr lang="es-ES" smtClean="0"/>
              <a:t>‹Nº›</a:t>
            </a:fld>
            <a:endParaRPr lang="es-E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44397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FBF3006-329C-4924-B7CE-043CDC1101EB}" type="datetimeFigureOut">
              <a:rPr lang="es-ES" smtClean="0"/>
              <a:t>04/10/2023</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40A35E2C-0C97-4E7A-B2C6-391259368395}" type="slidenum">
              <a:rPr lang="es-ES" smtClean="0"/>
              <a:t>‹Nº›</a:t>
            </a:fld>
            <a:endParaRPr lang="es-E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47812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BF3006-329C-4924-B7CE-043CDC1101EB}" type="datetimeFigureOut">
              <a:rPr lang="es-ES" smtClean="0"/>
              <a:t>04/10/2023</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40A35E2C-0C97-4E7A-B2C6-391259368395}" type="slidenum">
              <a:rPr lang="es-ES" smtClean="0"/>
              <a:t>‹Nº›</a:t>
            </a:fld>
            <a:endParaRPr lang="es-ES"/>
          </a:p>
        </p:txBody>
      </p:sp>
    </p:spTree>
    <p:extLst>
      <p:ext uri="{BB962C8B-B14F-4D97-AF65-F5344CB8AC3E}">
        <p14:creationId xmlns:p14="http://schemas.microsoft.com/office/powerpoint/2010/main" val="287897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FBF3006-329C-4924-B7CE-043CDC1101EB}" type="datetimeFigureOut">
              <a:rPr lang="es-ES" smtClean="0"/>
              <a:t>04/10/2023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0A35E2C-0C97-4E7A-B2C6-391259368395}" type="slidenum">
              <a:rPr lang="es-ES" smtClean="0"/>
              <a:t>‹Nº›</a:t>
            </a:fld>
            <a:endParaRPr lang="es-E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93656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FFBF3006-329C-4924-B7CE-043CDC1101EB}" type="datetimeFigureOut">
              <a:rPr lang="es-ES" smtClean="0"/>
              <a:t>04/10/2023</a:t>
            </a:fld>
            <a:endParaRPr lang="es-ES"/>
          </a:p>
        </p:txBody>
      </p:sp>
      <p:sp>
        <p:nvSpPr>
          <p:cNvPr id="6" name="Footer Placeholder 5"/>
          <p:cNvSpPr>
            <a:spLocks noGrp="1"/>
          </p:cNvSpPr>
          <p:nvPr>
            <p:ph type="ftr" sz="quarter" idx="11"/>
          </p:nvPr>
        </p:nvSpPr>
        <p:spPr>
          <a:xfrm>
            <a:off x="1447382" y="318640"/>
            <a:ext cx="5541004" cy="320931"/>
          </a:xfrm>
        </p:spPr>
        <p:txBody>
          <a:bodyPr/>
          <a:lstStyle/>
          <a:p>
            <a:endParaRPr lang="es-ES"/>
          </a:p>
        </p:txBody>
      </p:sp>
      <p:sp>
        <p:nvSpPr>
          <p:cNvPr id="7" name="Slide Number Placeholder 6"/>
          <p:cNvSpPr>
            <a:spLocks noGrp="1"/>
          </p:cNvSpPr>
          <p:nvPr>
            <p:ph type="sldNum" sz="quarter" idx="12"/>
          </p:nvPr>
        </p:nvSpPr>
        <p:spPr/>
        <p:txBody>
          <a:bodyPr/>
          <a:lstStyle/>
          <a:p>
            <a:fld id="{40A35E2C-0C97-4E7A-B2C6-391259368395}" type="slidenum">
              <a:rPr lang="es-ES" smtClean="0"/>
              <a:t>‹Nº›</a:t>
            </a:fld>
            <a:endParaRPr lang="es-E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77524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FFBF3006-329C-4924-B7CE-043CDC1101EB}" type="datetimeFigureOut">
              <a:rPr lang="es-ES" smtClean="0"/>
              <a:t>04/10/2023</a:t>
            </a:fld>
            <a:endParaRPr lang="es-E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40A35E2C-0C97-4E7A-B2C6-391259368395}" type="slidenum">
              <a:rPr lang="es-ES" smtClean="0"/>
              <a:t>‹Nº›</a:t>
            </a:fld>
            <a:endParaRPr lang="es-E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0777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7674F2CF-E461-015A-8D3E-DF1D8F7BEE3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10263" y="2525152"/>
            <a:ext cx="7371472" cy="3685736"/>
          </a:xfrm>
          <a:prstGeom prst="ellipse">
            <a:avLst/>
          </a:prstGeom>
          <a:ln w="63500" cap="rnd">
            <a:noFill/>
          </a:ln>
          <a:effectLst>
            <a:outerShdw blurRad="76200" dir="13500000" sy="23000" kx="1200000" algn="br" rotWithShape="0">
              <a:prstClr val="black">
                <a:alpha val="20000"/>
              </a:prstClr>
            </a:outerShdw>
            <a:reflection blurRad="1168400" endPos="61000" dist="50800" dir="5400000" sy="-100000" algn="bl" rotWithShape="0"/>
            <a:softEdge rad="317500"/>
          </a:effectLst>
          <a:scene3d>
            <a:camera prst="orthographicFront">
              <a:rot lat="0" lon="0" rev="0"/>
            </a:camera>
            <a:lightRig rig="balanced" dir="t">
              <a:rot lat="0" lon="0" rev="8700000"/>
            </a:lightRig>
          </a:scene3d>
          <a:sp3d>
            <a:bevelT w="190500" h="38100"/>
          </a:sp3d>
        </p:spPr>
      </p:pic>
      <p:sp>
        <p:nvSpPr>
          <p:cNvPr id="2" name="Título 1">
            <a:extLst>
              <a:ext uri="{FF2B5EF4-FFF2-40B4-BE49-F238E27FC236}">
                <a16:creationId xmlns:a16="http://schemas.microsoft.com/office/drawing/2014/main" id="{D4C8998A-E9BA-F0B0-72E1-0F695F47E8DA}"/>
              </a:ext>
            </a:extLst>
          </p:cNvPr>
          <p:cNvSpPr>
            <a:spLocks noGrp="1"/>
          </p:cNvSpPr>
          <p:nvPr>
            <p:ph type="title"/>
          </p:nvPr>
        </p:nvSpPr>
        <p:spPr>
          <a:xfrm>
            <a:off x="730351" y="351692"/>
            <a:ext cx="10731297" cy="2138289"/>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lnSpc>
                <a:spcPct val="150000"/>
              </a:lnSpc>
            </a:pPr>
            <a:r>
              <a:rPr lang="es-ES" dirty="0"/>
              <a:t> </a:t>
            </a:r>
            <a:r>
              <a:rPr lang="es-ES" sz="4400" b="1" i="1" dirty="0">
                <a:latin typeface="Verdana" panose="020B0604030504040204" pitchFamily="34" charset="0"/>
                <a:ea typeface="Verdana" panose="020B0604030504040204" pitchFamily="34" charset="0"/>
                <a:cs typeface="Verdana" panose="020B0604030504040204" pitchFamily="34" charset="0"/>
              </a:rPr>
              <a:t>SOCIEDADES POR ACCIONES SIMPLIFICADAS </a:t>
            </a:r>
            <a:br>
              <a:rPr lang="es-ES" dirty="0"/>
            </a:br>
            <a:endParaRPr lang="es-ES" dirty="0"/>
          </a:p>
        </p:txBody>
      </p:sp>
    </p:spTree>
    <p:extLst>
      <p:ext uri="{BB962C8B-B14F-4D97-AF65-F5344CB8AC3E}">
        <p14:creationId xmlns:p14="http://schemas.microsoft.com/office/powerpoint/2010/main" val="4054016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B6346AF-6C05-3688-4A95-40A99B406F4F}"/>
              </a:ext>
            </a:extLst>
          </p:cNvPr>
          <p:cNvSpPr>
            <a:spLocks noGrp="1"/>
          </p:cNvSpPr>
          <p:nvPr>
            <p:ph idx="1"/>
          </p:nvPr>
        </p:nvSpPr>
        <p:spPr>
          <a:xfrm>
            <a:off x="0" y="1125416"/>
            <a:ext cx="12191999" cy="5275384"/>
          </a:xfrm>
        </p:spPr>
        <p:style>
          <a:lnRef idx="1">
            <a:schemeClr val="accent2"/>
          </a:lnRef>
          <a:fillRef idx="2">
            <a:schemeClr val="accent2"/>
          </a:fillRef>
          <a:effectRef idx="1">
            <a:schemeClr val="accent2"/>
          </a:effectRef>
          <a:fontRef idx="minor">
            <a:schemeClr val="dk1"/>
          </a:fontRef>
        </p:style>
        <p:txBody>
          <a:bodyPr/>
          <a:lstStyle/>
          <a:p>
            <a:pPr marL="0" indent="0" algn="ctr">
              <a:buNone/>
            </a:pPr>
            <a:r>
              <a:rPr lang="es-ES" b="1" i="1" dirty="0"/>
              <a:t>En caso de que la SAS resultara encuadrada en alguno de los supuestos,  </a:t>
            </a:r>
          </a:p>
          <a:p>
            <a:pPr marL="0" indent="0" algn="ctr">
              <a:buNone/>
            </a:pPr>
            <a:r>
              <a:rPr lang="es-ES" b="1" i="1" dirty="0"/>
              <a:t>¿ Que pueden hacer los socios? </a:t>
            </a:r>
          </a:p>
          <a:p>
            <a:r>
              <a:rPr lang="es-ES" dirty="0"/>
              <a:t>La sociedad deberá transformarse en alguno de los tipos regulares previstos en la Ley General de Sociedades e inscribir la transformación en el registro público correspondiente, en un plazo no mayor a los seis (6) meses de configurado el supuesto. </a:t>
            </a:r>
          </a:p>
          <a:p>
            <a:r>
              <a:rPr lang="es-ES" dirty="0"/>
              <a:t>En caso de que la configuración del supuesto no resulte de un hecho o acto propio de la SAS, el plazo se computará desde que tomó conocimiento del mismo. </a:t>
            </a:r>
          </a:p>
          <a:p>
            <a:r>
              <a:rPr lang="es-ES" dirty="0"/>
              <a:t>La transformación no será obligatoria si antes de ese plazo la SAS deja de estar encuadrada en alguno de dichos supuestos. Vencido el plazo indicado sin que se hubiera producido la inscripción de la transformación en el registro público correspondiente, los socios responderán frente a terceros en forma solidaria, ilimitada y subsidiaria.</a:t>
            </a:r>
          </a:p>
          <a:p>
            <a:endParaRPr lang="es-ES" dirty="0"/>
          </a:p>
          <a:p>
            <a:endParaRPr lang="es-ES" dirty="0"/>
          </a:p>
        </p:txBody>
      </p:sp>
      <p:pic>
        <p:nvPicPr>
          <p:cNvPr id="4" name="Imagen 3">
            <a:extLst>
              <a:ext uri="{FF2B5EF4-FFF2-40B4-BE49-F238E27FC236}">
                <a16:creationId xmlns:a16="http://schemas.microsoft.com/office/drawing/2014/main" id="{01FD1708-527B-8F5A-3E92-55A9C7C390F3}"/>
              </a:ext>
            </a:extLst>
          </p:cNvPr>
          <p:cNvPicPr>
            <a:picLocks noChangeAspect="1"/>
          </p:cNvPicPr>
          <p:nvPr/>
        </p:nvPicPr>
        <p:blipFill>
          <a:blip r:embed="rId2"/>
          <a:stretch>
            <a:fillRect/>
          </a:stretch>
        </p:blipFill>
        <p:spPr>
          <a:xfrm>
            <a:off x="0" y="-172850"/>
            <a:ext cx="11985775" cy="1182727"/>
          </a:xfrm>
          <a:prstGeom prst="rect">
            <a:avLst/>
          </a:prstGeom>
        </p:spPr>
      </p:pic>
    </p:spTree>
    <p:extLst>
      <p:ext uri="{BB962C8B-B14F-4D97-AF65-F5344CB8AC3E}">
        <p14:creationId xmlns:p14="http://schemas.microsoft.com/office/powerpoint/2010/main" val="3104755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F51D18-5EDA-90D5-01B6-5E085AA14E3A}"/>
              </a:ext>
            </a:extLst>
          </p:cNvPr>
          <p:cNvSpPr>
            <a:spLocks noGrp="1"/>
          </p:cNvSpPr>
          <p:nvPr>
            <p:ph type="title"/>
          </p:nvPr>
        </p:nvSpPr>
        <p:spPr>
          <a:xfrm>
            <a:off x="377483" y="211017"/>
            <a:ext cx="11437034" cy="815926"/>
          </a:xfrm>
        </p:spPr>
        <p:style>
          <a:lnRef idx="1">
            <a:schemeClr val="accent2"/>
          </a:lnRef>
          <a:fillRef idx="2">
            <a:schemeClr val="accent2"/>
          </a:fillRef>
          <a:effectRef idx="1">
            <a:schemeClr val="accent2"/>
          </a:effectRef>
          <a:fontRef idx="minor">
            <a:schemeClr val="dk1"/>
          </a:fontRef>
        </p:style>
        <p:txBody>
          <a:bodyPr/>
          <a:lstStyle/>
          <a:p>
            <a:pPr algn="ctr"/>
            <a:r>
              <a:rPr lang="es-ES" dirty="0"/>
              <a:t>Organización de la Sociedad</a:t>
            </a:r>
          </a:p>
        </p:txBody>
      </p:sp>
      <p:sp>
        <p:nvSpPr>
          <p:cNvPr id="3" name="Marcador de contenido 2">
            <a:extLst>
              <a:ext uri="{FF2B5EF4-FFF2-40B4-BE49-F238E27FC236}">
                <a16:creationId xmlns:a16="http://schemas.microsoft.com/office/drawing/2014/main" id="{36350219-F84D-730C-78A0-1BE1D4147B30}"/>
              </a:ext>
            </a:extLst>
          </p:cNvPr>
          <p:cNvSpPr>
            <a:spLocks noGrp="1"/>
          </p:cNvSpPr>
          <p:nvPr>
            <p:ph idx="1"/>
          </p:nvPr>
        </p:nvSpPr>
        <p:spPr>
          <a:xfrm>
            <a:off x="267287" y="1223890"/>
            <a:ext cx="11760590" cy="4923692"/>
          </a:xfrm>
        </p:spPr>
        <p:style>
          <a:lnRef idx="1">
            <a:schemeClr val="accent2"/>
          </a:lnRef>
          <a:fillRef idx="2">
            <a:schemeClr val="accent2"/>
          </a:fillRef>
          <a:effectRef idx="1">
            <a:schemeClr val="accent2"/>
          </a:effectRef>
          <a:fontRef idx="minor">
            <a:schemeClr val="dk1"/>
          </a:fontRef>
        </p:style>
        <p:txBody>
          <a:bodyPr>
            <a:normAutofit/>
          </a:bodyPr>
          <a:lstStyle/>
          <a:p>
            <a:r>
              <a:rPr lang="es-ES" dirty="0"/>
              <a:t>Los Socios determinarán la estructura orgánica de la sociedad teniendo en cuenta la ley 27349, la LGS, las normas del instrumento constitutivo y supletoriamente, las normas aplicables a las SRL (art 49)</a:t>
            </a:r>
          </a:p>
          <a:p>
            <a:r>
              <a:rPr lang="es-ES" dirty="0"/>
              <a:t>Durante el plazo que funcione la Sociedad con   un solo socio, este podrá ejercer las atribuciones que la ley le confiere a los órganos sociales en cuanto sean compatibles (incluso la del representante legal).</a:t>
            </a:r>
          </a:p>
          <a:p>
            <a:pPr marL="0" indent="0" algn="ctr">
              <a:buNone/>
            </a:pPr>
            <a:r>
              <a:rPr lang="es-ES" b="1" dirty="0"/>
              <a:t>1)	Órgano de Administración</a:t>
            </a:r>
          </a:p>
          <a:p>
            <a:pPr marL="0" indent="0">
              <a:buNone/>
            </a:pPr>
            <a:r>
              <a:rPr lang="es-ES" dirty="0"/>
              <a:t>La administración estará a cargo de una o más personas humanas (socios o no) designados por un plazo determinado o indeterminado en el instrumento constituido o posteriormente. </a:t>
            </a:r>
          </a:p>
          <a:p>
            <a:pPr marL="0" indent="0">
              <a:buNone/>
            </a:pPr>
            <a:r>
              <a:rPr lang="es-ES" dirty="0"/>
              <a:t>Debe designarse un suplente y las cesaciones, designaciones deben inscribirse en el registro público. </a:t>
            </a:r>
          </a:p>
          <a:p>
            <a:pPr marL="0" indent="0">
              <a:buNone/>
            </a:pPr>
            <a:r>
              <a:rPr lang="es-ES" b="1" i="1" u="sng" dirty="0"/>
              <a:t>Funciones del administrador: </a:t>
            </a:r>
          </a:p>
          <a:p>
            <a:pPr marL="0" indent="0">
              <a:buNone/>
            </a:pPr>
            <a:r>
              <a:rPr lang="es-ES" dirty="0"/>
              <a:t>Si es plural, el instrumento constitutivo puede establecer las funciones de cada administrador o disponer que estas se ejerzan e forma conjunta o colegiada.</a:t>
            </a:r>
          </a:p>
          <a:p>
            <a:pPr marL="0" indent="0">
              <a:buNone/>
            </a:pPr>
            <a:endParaRPr lang="es-ES" dirty="0"/>
          </a:p>
          <a:p>
            <a:pPr marL="0" indent="0">
              <a:buNone/>
            </a:pPr>
            <a:endParaRPr lang="es-ES" dirty="0"/>
          </a:p>
        </p:txBody>
      </p:sp>
    </p:spTree>
    <p:extLst>
      <p:ext uri="{BB962C8B-B14F-4D97-AF65-F5344CB8AC3E}">
        <p14:creationId xmlns:p14="http://schemas.microsoft.com/office/powerpoint/2010/main" val="2325159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D8C854-C736-2E66-CEB0-17E4F4420A43}"/>
              </a:ext>
            </a:extLst>
          </p:cNvPr>
          <p:cNvSpPr>
            <a:spLocks noGrp="1"/>
          </p:cNvSpPr>
          <p:nvPr>
            <p:ph type="title"/>
          </p:nvPr>
        </p:nvSpPr>
        <p:spPr>
          <a:xfrm>
            <a:off x="84406" y="0"/>
            <a:ext cx="11887199" cy="1049235"/>
          </a:xfrm>
        </p:spPr>
        <p:style>
          <a:lnRef idx="1">
            <a:schemeClr val="accent2"/>
          </a:lnRef>
          <a:fillRef idx="2">
            <a:schemeClr val="accent2"/>
          </a:fillRef>
          <a:effectRef idx="1">
            <a:schemeClr val="accent2"/>
          </a:effectRef>
          <a:fontRef idx="minor">
            <a:schemeClr val="dk1"/>
          </a:fontRef>
        </p:style>
        <p:txBody>
          <a:bodyPr/>
          <a:lstStyle/>
          <a:p>
            <a:pPr algn="ctr"/>
            <a:r>
              <a:rPr lang="es-ES" dirty="0"/>
              <a:t> órgano de </a:t>
            </a:r>
            <a:r>
              <a:rPr lang="es-ES" dirty="0" err="1"/>
              <a:t>administracion</a:t>
            </a:r>
            <a:endParaRPr lang="es-ES" dirty="0"/>
          </a:p>
        </p:txBody>
      </p:sp>
      <p:sp>
        <p:nvSpPr>
          <p:cNvPr id="3" name="Marcador de contenido 2">
            <a:extLst>
              <a:ext uri="{FF2B5EF4-FFF2-40B4-BE49-F238E27FC236}">
                <a16:creationId xmlns:a16="http://schemas.microsoft.com/office/drawing/2014/main" id="{8257C395-4E22-969E-6A3E-82EE2298AE17}"/>
              </a:ext>
            </a:extLst>
          </p:cNvPr>
          <p:cNvSpPr>
            <a:spLocks noGrp="1"/>
          </p:cNvSpPr>
          <p:nvPr>
            <p:ph idx="1"/>
          </p:nvPr>
        </p:nvSpPr>
        <p:spPr>
          <a:xfrm>
            <a:off x="168812" y="1195754"/>
            <a:ext cx="11887199" cy="5662246"/>
          </a:xfrm>
        </p:spPr>
        <p:style>
          <a:lnRef idx="1">
            <a:schemeClr val="accent2"/>
          </a:lnRef>
          <a:fillRef idx="2">
            <a:schemeClr val="accent2"/>
          </a:fillRef>
          <a:effectRef idx="1">
            <a:schemeClr val="accent2"/>
          </a:effectRef>
          <a:fontRef idx="minor">
            <a:schemeClr val="dk1"/>
          </a:fontRef>
        </p:style>
        <p:txBody>
          <a:bodyPr>
            <a:normAutofit fontScale="92500" lnSpcReduction="20000"/>
          </a:bodyPr>
          <a:lstStyle/>
          <a:p>
            <a:pPr marL="0" indent="0">
              <a:buNone/>
            </a:pPr>
            <a:r>
              <a:rPr lang="es-ES" b="1" i="1" u="sng" dirty="0"/>
              <a:t>Reuniones : </a:t>
            </a:r>
          </a:p>
          <a:p>
            <a:r>
              <a:rPr lang="es-ES" dirty="0"/>
              <a:t>Los administradores que deban participar de la reunión del órgano de administración cuando este fuera plural pueden autoconvocarse para deliberar, sin necesidad de citación previa. </a:t>
            </a:r>
          </a:p>
          <a:p>
            <a:r>
              <a:rPr lang="es-ES" dirty="0"/>
              <a:t>Las resoluciones que se tomen serán válidas si asisten todos los integrantes y el temario es aprobado por la mayoría prevista en el instrumento constitutivo. </a:t>
            </a:r>
          </a:p>
          <a:p>
            <a:r>
              <a:rPr lang="es-ES" dirty="0"/>
              <a:t>La citación a las reuniones y la información del temario se puede enviar por medios electrónicos.</a:t>
            </a:r>
          </a:p>
          <a:p>
            <a:r>
              <a:rPr lang="es-ES" dirty="0"/>
              <a:t>Las reuniones pueden hacerse dentro o fuera de la sede social ( en ese caso debe utilizarse un medio por el cual todos puedan participar). </a:t>
            </a:r>
          </a:p>
          <a:p>
            <a:r>
              <a:rPr lang="es-ES" dirty="0"/>
              <a:t>El acta será suscripta por al administrador y el representante legal. </a:t>
            </a:r>
          </a:p>
          <a:p>
            <a:pPr marL="0" indent="0">
              <a:buNone/>
            </a:pPr>
            <a:r>
              <a:rPr lang="es-ES" b="1" i="1" u="sng" dirty="0"/>
              <a:t>Representación legal. facultades. </a:t>
            </a:r>
          </a:p>
          <a:p>
            <a:r>
              <a:rPr lang="es-ES" dirty="0"/>
              <a:t>También podrá estar a cargo de una o varias personas humanas (socios o no ) designadas en el instrumento constitutivo. </a:t>
            </a:r>
          </a:p>
          <a:p>
            <a:r>
              <a:rPr lang="es-ES" dirty="0"/>
              <a:t>Si no se designa en el instrumento constitutivo, se puede realizar en una reunión de socios o lo decide el único socio. </a:t>
            </a:r>
          </a:p>
          <a:p>
            <a:r>
              <a:rPr lang="es-ES" dirty="0"/>
              <a:t>El representante legal podrá celebrar y ejecutar actos y contratos comprendidos en el objeto social o que se relacionen con él. </a:t>
            </a:r>
          </a:p>
          <a:p>
            <a:endParaRPr lang="es-ES" dirty="0"/>
          </a:p>
        </p:txBody>
      </p:sp>
    </p:spTree>
    <p:extLst>
      <p:ext uri="{BB962C8B-B14F-4D97-AF65-F5344CB8AC3E}">
        <p14:creationId xmlns:p14="http://schemas.microsoft.com/office/powerpoint/2010/main" val="3988987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C22F00-FEB2-ADA0-1D66-4D75D03D0F2C}"/>
              </a:ext>
            </a:extLst>
          </p:cNvPr>
          <p:cNvSpPr>
            <a:spLocks noGrp="1"/>
          </p:cNvSpPr>
          <p:nvPr>
            <p:ph type="title"/>
          </p:nvPr>
        </p:nvSpPr>
        <p:spPr>
          <a:xfrm>
            <a:off x="154745" y="101134"/>
            <a:ext cx="11690251" cy="1049235"/>
          </a:xfrm>
        </p:spPr>
        <p:style>
          <a:lnRef idx="1">
            <a:schemeClr val="accent2"/>
          </a:lnRef>
          <a:fillRef idx="2">
            <a:schemeClr val="accent2"/>
          </a:fillRef>
          <a:effectRef idx="1">
            <a:schemeClr val="accent2"/>
          </a:effectRef>
          <a:fontRef idx="minor">
            <a:schemeClr val="dk1"/>
          </a:fontRef>
        </p:style>
        <p:txBody>
          <a:bodyPr/>
          <a:lstStyle/>
          <a:p>
            <a:pPr algn="ctr"/>
            <a:r>
              <a:rPr lang="es-ES" dirty="0"/>
              <a:t>2)	Órgano de Gobierno</a:t>
            </a:r>
            <a:br>
              <a:rPr lang="es-ES" dirty="0"/>
            </a:br>
            <a:endParaRPr lang="es-ES" dirty="0"/>
          </a:p>
        </p:txBody>
      </p:sp>
      <p:sp>
        <p:nvSpPr>
          <p:cNvPr id="3" name="Marcador de contenido 2">
            <a:extLst>
              <a:ext uri="{FF2B5EF4-FFF2-40B4-BE49-F238E27FC236}">
                <a16:creationId xmlns:a16="http://schemas.microsoft.com/office/drawing/2014/main" id="{371BC4D7-9772-31B2-359B-A6A6D8B651AC}"/>
              </a:ext>
            </a:extLst>
          </p:cNvPr>
          <p:cNvSpPr>
            <a:spLocks noGrp="1"/>
          </p:cNvSpPr>
          <p:nvPr>
            <p:ph idx="1"/>
          </p:nvPr>
        </p:nvSpPr>
        <p:spPr>
          <a:xfrm>
            <a:off x="154745" y="1150370"/>
            <a:ext cx="11690252" cy="5433310"/>
          </a:xfrm>
        </p:spPr>
        <p:style>
          <a:lnRef idx="1">
            <a:schemeClr val="accent2"/>
          </a:lnRef>
          <a:fillRef idx="2">
            <a:schemeClr val="accent2"/>
          </a:fillRef>
          <a:effectRef idx="1">
            <a:schemeClr val="accent2"/>
          </a:effectRef>
          <a:fontRef idx="minor">
            <a:schemeClr val="dk1"/>
          </a:fontRef>
        </p:style>
        <p:txBody>
          <a:bodyPr/>
          <a:lstStyle/>
          <a:p>
            <a:pPr marL="0" indent="0">
              <a:buNone/>
            </a:pPr>
            <a:r>
              <a:rPr lang="es-ES" b="1" i="1" u="sng" dirty="0"/>
              <a:t>Es la reunión de socios. </a:t>
            </a:r>
            <a:r>
              <a:rPr lang="es-ES" dirty="0"/>
              <a:t>En el instrumento constitutivo se puede establecer que las reuniones de socios se celebren dentro o fuera de la sede social. </a:t>
            </a:r>
          </a:p>
          <a:p>
            <a:r>
              <a:rPr lang="es-ES" dirty="0"/>
              <a:t>Las resoluciones del órgano de gobierno son válidas si asisten los socios que representen el 100% del capital social y el orden del día debe ser aprobado por unanimidad</a:t>
            </a:r>
          </a:p>
          <a:p>
            <a:r>
              <a:rPr lang="es-ES" dirty="0"/>
              <a:t>No obstante, son válidas las resoluciones Sociales que se adopten por el voto de los socios, comunicando al órgano de administración dentro de los  10 días de haberlo hecho por medio fehaciente. </a:t>
            </a:r>
          </a:p>
          <a:p>
            <a:r>
              <a:rPr lang="es-ES" dirty="0"/>
              <a:t>En las SAS con un solo socio, las resoluciones del órgano de gobierno serán adoptadas por este y deberá dejar constancia en las actas y libros. </a:t>
            </a:r>
          </a:p>
          <a:p>
            <a:pPr marL="0" indent="0">
              <a:buNone/>
            </a:pPr>
            <a:r>
              <a:rPr lang="es-ES" b="1" i="1" u="sng" dirty="0"/>
              <a:t>Convocatoria: </a:t>
            </a:r>
          </a:p>
          <a:p>
            <a:r>
              <a:rPr lang="es-ES" dirty="0"/>
              <a:t>Toda comunicación o citación a los socios debe hacerse al domicilio constituido en el Instrumento Constitutivo (Salvo que cambie)</a:t>
            </a:r>
          </a:p>
          <a:p>
            <a:endParaRPr lang="es-ES" dirty="0"/>
          </a:p>
        </p:txBody>
      </p:sp>
    </p:spTree>
    <p:extLst>
      <p:ext uri="{BB962C8B-B14F-4D97-AF65-F5344CB8AC3E}">
        <p14:creationId xmlns:p14="http://schemas.microsoft.com/office/powerpoint/2010/main" val="518748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A112BE-D4CB-5903-0501-2DEB3C11EC1B}"/>
              </a:ext>
            </a:extLst>
          </p:cNvPr>
          <p:cNvSpPr>
            <a:spLocks noGrp="1"/>
          </p:cNvSpPr>
          <p:nvPr>
            <p:ph type="title"/>
          </p:nvPr>
        </p:nvSpPr>
        <p:spPr>
          <a:xfrm>
            <a:off x="520505" y="241812"/>
            <a:ext cx="11197883" cy="1049235"/>
          </a:xfrm>
        </p:spPr>
        <p:style>
          <a:lnRef idx="1">
            <a:schemeClr val="accent2"/>
          </a:lnRef>
          <a:fillRef idx="2">
            <a:schemeClr val="accent2"/>
          </a:fillRef>
          <a:effectRef idx="1">
            <a:schemeClr val="accent2"/>
          </a:effectRef>
          <a:fontRef idx="minor">
            <a:schemeClr val="dk1"/>
          </a:fontRef>
        </p:style>
        <p:txBody>
          <a:bodyPr/>
          <a:lstStyle/>
          <a:p>
            <a:pPr algn="ctr"/>
            <a:r>
              <a:rPr lang="es-ES" dirty="0"/>
              <a:t>3)	Órgano de fiscalización</a:t>
            </a:r>
            <a:br>
              <a:rPr lang="es-ES" dirty="0"/>
            </a:br>
            <a:endParaRPr lang="es-ES" dirty="0"/>
          </a:p>
        </p:txBody>
      </p:sp>
      <p:sp>
        <p:nvSpPr>
          <p:cNvPr id="3" name="Marcador de contenido 2">
            <a:extLst>
              <a:ext uri="{FF2B5EF4-FFF2-40B4-BE49-F238E27FC236}">
                <a16:creationId xmlns:a16="http://schemas.microsoft.com/office/drawing/2014/main" id="{7E9D3D5A-F62F-700A-5169-44485D9AF74E}"/>
              </a:ext>
            </a:extLst>
          </p:cNvPr>
          <p:cNvSpPr>
            <a:spLocks noGrp="1"/>
          </p:cNvSpPr>
          <p:nvPr>
            <p:ph idx="1"/>
          </p:nvPr>
        </p:nvSpPr>
        <p:spPr>
          <a:xfrm>
            <a:off x="239151" y="1575582"/>
            <a:ext cx="11479237" cy="3924886"/>
          </a:xfrm>
        </p:spPr>
        <p:style>
          <a:lnRef idx="1">
            <a:schemeClr val="accent2"/>
          </a:lnRef>
          <a:fillRef idx="2">
            <a:schemeClr val="accent2"/>
          </a:fillRef>
          <a:effectRef idx="1">
            <a:schemeClr val="accent2"/>
          </a:effectRef>
          <a:fontRef idx="minor">
            <a:schemeClr val="dk1"/>
          </a:fontRef>
        </p:style>
        <p:txBody>
          <a:bodyPr/>
          <a:lstStyle/>
          <a:p>
            <a:pPr algn="ctr"/>
            <a:r>
              <a:rPr lang="es-ES" sz="2800" dirty="0"/>
              <a:t>En el instrumento constitutivo se podrá establecer un órgano de fiscalización, sindicatura o consejo de Vigilancia. </a:t>
            </a:r>
          </a:p>
          <a:p>
            <a:pPr algn="ctr"/>
            <a:r>
              <a:rPr lang="es-ES" sz="2800" dirty="0"/>
              <a:t> Se rigen por las disposiciones de la LGS sobre el tema.</a:t>
            </a:r>
          </a:p>
          <a:p>
            <a:endParaRPr lang="es-ES" dirty="0"/>
          </a:p>
        </p:txBody>
      </p:sp>
    </p:spTree>
    <p:extLst>
      <p:ext uri="{BB962C8B-B14F-4D97-AF65-F5344CB8AC3E}">
        <p14:creationId xmlns:p14="http://schemas.microsoft.com/office/powerpoint/2010/main" val="2895626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E7C368-D3ED-17FB-96D4-E4CB3E1080DC}"/>
              </a:ext>
            </a:extLst>
          </p:cNvPr>
          <p:cNvSpPr>
            <a:spLocks noGrp="1"/>
          </p:cNvSpPr>
          <p:nvPr>
            <p:ph type="title"/>
          </p:nvPr>
        </p:nvSpPr>
        <p:spPr>
          <a:xfrm>
            <a:off x="835859" y="342420"/>
            <a:ext cx="10520282" cy="1049235"/>
          </a:xfrm>
        </p:spPr>
        <p:style>
          <a:lnRef idx="1">
            <a:schemeClr val="accent2"/>
          </a:lnRef>
          <a:fillRef idx="2">
            <a:schemeClr val="accent2"/>
          </a:fillRef>
          <a:effectRef idx="1">
            <a:schemeClr val="accent2"/>
          </a:effectRef>
          <a:fontRef idx="minor">
            <a:schemeClr val="dk1"/>
          </a:fontRef>
        </p:style>
        <p:txBody>
          <a:bodyPr/>
          <a:lstStyle/>
          <a:p>
            <a:pPr algn="ctr"/>
            <a:r>
              <a:rPr lang="es-ES" dirty="0"/>
              <a:t>constituir una </a:t>
            </a:r>
            <a:r>
              <a:rPr lang="es-ES" dirty="0" err="1"/>
              <a:t>sas</a:t>
            </a:r>
            <a:endParaRPr lang="es-ES" dirty="0"/>
          </a:p>
        </p:txBody>
      </p:sp>
      <p:sp>
        <p:nvSpPr>
          <p:cNvPr id="3" name="Marcador de contenido 2">
            <a:extLst>
              <a:ext uri="{FF2B5EF4-FFF2-40B4-BE49-F238E27FC236}">
                <a16:creationId xmlns:a16="http://schemas.microsoft.com/office/drawing/2014/main" id="{0845EB54-BDD3-E9F3-C035-D162A51F7A5B}"/>
              </a:ext>
            </a:extLst>
          </p:cNvPr>
          <p:cNvSpPr>
            <a:spLocks noGrp="1"/>
          </p:cNvSpPr>
          <p:nvPr>
            <p:ph idx="1"/>
          </p:nvPr>
        </p:nvSpPr>
        <p:spPr>
          <a:xfrm>
            <a:off x="647115" y="1702192"/>
            <a:ext cx="10709026" cy="3764154"/>
          </a:xfrm>
        </p:spPr>
        <p:style>
          <a:lnRef idx="1">
            <a:schemeClr val="accent2"/>
          </a:lnRef>
          <a:fillRef idx="2">
            <a:schemeClr val="accent2"/>
          </a:fillRef>
          <a:effectRef idx="1">
            <a:schemeClr val="accent2"/>
          </a:effectRef>
          <a:fontRef idx="minor">
            <a:schemeClr val="dk1"/>
          </a:fontRef>
        </p:style>
        <p:txBody>
          <a:bodyPr/>
          <a:lstStyle/>
          <a:p>
            <a:pPr algn="ctr"/>
            <a:r>
              <a:rPr lang="es-ES" b="1" u="sng" dirty="0"/>
              <a:t>INGRESO AL CIDI </a:t>
            </a:r>
          </a:p>
          <a:p>
            <a:pPr>
              <a:lnSpc>
                <a:spcPct val="150000"/>
              </a:lnSpc>
            </a:pPr>
            <a:r>
              <a:rPr lang="es-ES" dirty="0"/>
              <a:t>Ingresar a CIDI e ingresar a la sección de Trámites Inspección de Personas Jurídicas (IPJ). </a:t>
            </a:r>
          </a:p>
          <a:p>
            <a:endParaRPr lang="es-ES" dirty="0"/>
          </a:p>
        </p:txBody>
      </p:sp>
      <p:pic>
        <p:nvPicPr>
          <p:cNvPr id="5" name="Imagen 4">
            <a:extLst>
              <a:ext uri="{FF2B5EF4-FFF2-40B4-BE49-F238E27FC236}">
                <a16:creationId xmlns:a16="http://schemas.microsoft.com/office/drawing/2014/main" id="{CC7305AC-CE35-1F1C-22CF-18E6F995D6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2018" y="2830733"/>
            <a:ext cx="7664966" cy="3218376"/>
          </a:xfrm>
          <a:prstGeom prst="rect">
            <a:avLst/>
          </a:prstGeom>
        </p:spPr>
      </p:pic>
    </p:spTree>
    <p:extLst>
      <p:ext uri="{BB962C8B-B14F-4D97-AF65-F5344CB8AC3E}">
        <p14:creationId xmlns:p14="http://schemas.microsoft.com/office/powerpoint/2010/main" val="636460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FACAB1-A18D-BAC6-80CC-CB4D800FD02B}"/>
              </a:ext>
            </a:extLst>
          </p:cNvPr>
          <p:cNvSpPr>
            <a:spLocks noGrp="1"/>
          </p:cNvSpPr>
          <p:nvPr>
            <p:ph type="ctrTitle"/>
          </p:nvPr>
        </p:nvSpPr>
        <p:spPr>
          <a:xfrm>
            <a:off x="518546" y="273988"/>
            <a:ext cx="10492144" cy="787351"/>
          </a:xfrm>
        </p:spPr>
        <p:txBody>
          <a:bodyPr>
            <a:normAutofit fontScale="90000"/>
          </a:bodyPr>
          <a:lstStyle/>
          <a:p>
            <a:br>
              <a:rPr lang="es-ES" dirty="0"/>
            </a:br>
            <a:endParaRPr lang="es-ES" dirty="0"/>
          </a:p>
        </p:txBody>
      </p:sp>
      <p:sp>
        <p:nvSpPr>
          <p:cNvPr id="3" name="Subtítulo 2">
            <a:extLst>
              <a:ext uri="{FF2B5EF4-FFF2-40B4-BE49-F238E27FC236}">
                <a16:creationId xmlns:a16="http://schemas.microsoft.com/office/drawing/2014/main" id="{5A6959CF-01B1-5BB9-D0A3-AA238DDA2B6F}"/>
              </a:ext>
            </a:extLst>
          </p:cNvPr>
          <p:cNvSpPr>
            <a:spLocks noGrp="1"/>
          </p:cNvSpPr>
          <p:nvPr>
            <p:ph type="subTitle" idx="1"/>
          </p:nvPr>
        </p:nvSpPr>
        <p:spPr/>
        <p:txBody>
          <a:bodyPr/>
          <a:lstStyle/>
          <a:p>
            <a:endParaRPr lang="es-ES"/>
          </a:p>
        </p:txBody>
      </p:sp>
      <p:pic>
        <p:nvPicPr>
          <p:cNvPr id="7" name="Imagen 6">
            <a:extLst>
              <a:ext uri="{FF2B5EF4-FFF2-40B4-BE49-F238E27FC236}">
                <a16:creationId xmlns:a16="http://schemas.microsoft.com/office/drawing/2014/main" id="{3456D1B5-B5C8-1F5E-1B72-1BFCF3F950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1310" y="1061339"/>
            <a:ext cx="9824381" cy="4495399"/>
          </a:xfrm>
          <a:prstGeom prst="rect">
            <a:avLst/>
          </a:prstGeom>
        </p:spPr>
      </p:pic>
      <p:sp>
        <p:nvSpPr>
          <p:cNvPr id="8" name="CuadroTexto 7">
            <a:extLst>
              <a:ext uri="{FF2B5EF4-FFF2-40B4-BE49-F238E27FC236}">
                <a16:creationId xmlns:a16="http://schemas.microsoft.com/office/drawing/2014/main" id="{B7692A6D-C7CD-7005-C7F3-CCA13F87A0AC}"/>
              </a:ext>
            </a:extLst>
          </p:cNvPr>
          <p:cNvSpPr txBox="1"/>
          <p:nvPr/>
        </p:nvSpPr>
        <p:spPr>
          <a:xfrm>
            <a:off x="518546" y="273988"/>
            <a:ext cx="10862217" cy="40011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S" dirty="0"/>
              <a:t>•	</a:t>
            </a:r>
            <a:r>
              <a:rPr lang="es-ES" sz="2000" dirty="0"/>
              <a:t>Sección sociedades por acciones y seleccionar la opción” SAS”. </a:t>
            </a:r>
            <a:endParaRPr lang="es-ES" dirty="0"/>
          </a:p>
        </p:txBody>
      </p:sp>
    </p:spTree>
    <p:extLst>
      <p:ext uri="{BB962C8B-B14F-4D97-AF65-F5344CB8AC3E}">
        <p14:creationId xmlns:p14="http://schemas.microsoft.com/office/powerpoint/2010/main" val="16812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F460C1B4-DE37-1B36-8D43-64DCF8691F5A}"/>
              </a:ext>
            </a:extLst>
          </p:cNvPr>
          <p:cNvSpPr>
            <a:spLocks noGrp="1"/>
          </p:cNvSpPr>
          <p:nvPr>
            <p:ph type="subTitle" idx="1"/>
          </p:nvPr>
        </p:nvSpPr>
        <p:spPr>
          <a:xfrm>
            <a:off x="253218" y="239364"/>
            <a:ext cx="11254154" cy="1336218"/>
          </a:xfrm>
        </p:spPr>
        <p:style>
          <a:lnRef idx="1">
            <a:schemeClr val="accent2"/>
          </a:lnRef>
          <a:fillRef idx="2">
            <a:schemeClr val="accent2"/>
          </a:fillRef>
          <a:effectRef idx="1">
            <a:schemeClr val="accent2"/>
          </a:effectRef>
          <a:fontRef idx="minor">
            <a:schemeClr val="dk1"/>
          </a:fontRef>
        </p:style>
        <p:txBody>
          <a:bodyPr>
            <a:normAutofit lnSpcReduction="10000"/>
          </a:bodyPr>
          <a:lstStyle/>
          <a:p>
            <a:pPr marL="342900" indent="-342900">
              <a:buFont typeface="Arial" panose="020B0604020202020204" pitchFamily="34" charset="0"/>
              <a:buChar char="•"/>
            </a:pPr>
            <a:r>
              <a:rPr lang="es-ES" sz="2000" cap="none" dirty="0"/>
              <a:t>Se puede optar por un modelo predeterminado o por un modelo redactado por el solicitante.</a:t>
            </a:r>
          </a:p>
          <a:p>
            <a:pPr marL="342900" indent="-342900">
              <a:buFont typeface="Arial" panose="020B0604020202020204" pitchFamily="34" charset="0"/>
              <a:buChar char="•"/>
            </a:pPr>
            <a:r>
              <a:rPr lang="es-ES" sz="2000" cap="none" dirty="0"/>
              <a:t>Por instrumento público o privado. Si se hace por instrumento privado debe tener las firmas certificadas por un juzgado, escribanía, banco u otra autoridad competente del registro público que corresponda</a:t>
            </a:r>
          </a:p>
        </p:txBody>
      </p:sp>
      <p:pic>
        <p:nvPicPr>
          <p:cNvPr id="5" name="Imagen 4">
            <a:extLst>
              <a:ext uri="{FF2B5EF4-FFF2-40B4-BE49-F238E27FC236}">
                <a16:creationId xmlns:a16="http://schemas.microsoft.com/office/drawing/2014/main" id="{6CB6ACDC-1443-A8E5-0108-71B8D8D7AC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522" y="1726393"/>
            <a:ext cx="9973994" cy="4045294"/>
          </a:xfrm>
          <a:prstGeom prst="rect">
            <a:avLst/>
          </a:prstGeom>
        </p:spPr>
      </p:pic>
    </p:spTree>
    <p:extLst>
      <p:ext uri="{BB962C8B-B14F-4D97-AF65-F5344CB8AC3E}">
        <p14:creationId xmlns:p14="http://schemas.microsoft.com/office/powerpoint/2010/main" val="1215528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360D8F0F-5676-9CA4-DB43-57FA76071D41}"/>
              </a:ext>
            </a:extLst>
          </p:cNvPr>
          <p:cNvSpPr txBox="1"/>
          <p:nvPr/>
        </p:nvSpPr>
        <p:spPr>
          <a:xfrm>
            <a:off x="126610" y="196947"/>
            <a:ext cx="11844996" cy="222490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285750" indent="-285750" algn="just">
              <a:lnSpc>
                <a:spcPct val="200000"/>
              </a:lnSpc>
              <a:buFontTx/>
              <a:buChar char="-"/>
            </a:pPr>
            <a:r>
              <a:rPr lang="es-ES" b="1" dirty="0"/>
              <a:t>¿Qué debe tener el instrumento de constitución de una SAS?</a:t>
            </a:r>
          </a:p>
          <a:p>
            <a:pPr marL="285750" indent="-285750" algn="just">
              <a:lnSpc>
                <a:spcPct val="200000"/>
              </a:lnSpc>
              <a:buFontTx/>
              <a:buChar char="-"/>
            </a:pPr>
            <a:r>
              <a:rPr lang="es-ES" dirty="0"/>
              <a:t>Art 36 de la Ley 27.349/2017 </a:t>
            </a:r>
          </a:p>
          <a:p>
            <a:pPr marL="285750" indent="-285750" algn="just">
              <a:lnSpc>
                <a:spcPct val="200000"/>
              </a:lnSpc>
              <a:buFontTx/>
              <a:buChar char="-"/>
            </a:pPr>
            <a:r>
              <a:rPr lang="es-ES" dirty="0"/>
              <a:t>Ver modelo adjunto</a:t>
            </a:r>
          </a:p>
          <a:p>
            <a:pPr marL="285750" indent="-285750" algn="just">
              <a:lnSpc>
                <a:spcPct val="200000"/>
              </a:lnSpc>
              <a:buFontTx/>
              <a:buChar char="-"/>
            </a:pPr>
            <a:r>
              <a:rPr lang="es-ES" dirty="0"/>
              <a:t>Se puede optar por un modelo predeterminado o por un modelo redactado por el solicitante  dentro del sistema de CIDI </a:t>
            </a:r>
          </a:p>
        </p:txBody>
      </p:sp>
      <p:sp>
        <p:nvSpPr>
          <p:cNvPr id="7" name="CuadroTexto 6">
            <a:extLst>
              <a:ext uri="{FF2B5EF4-FFF2-40B4-BE49-F238E27FC236}">
                <a16:creationId xmlns:a16="http://schemas.microsoft.com/office/drawing/2014/main" id="{971E44F6-576C-875E-C578-C7A88D3CCE69}"/>
              </a:ext>
            </a:extLst>
          </p:cNvPr>
          <p:cNvSpPr txBox="1"/>
          <p:nvPr/>
        </p:nvSpPr>
        <p:spPr>
          <a:xfrm>
            <a:off x="126610" y="2717459"/>
            <a:ext cx="11844996" cy="142308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nSpc>
                <a:spcPct val="150000"/>
              </a:lnSpc>
            </a:pPr>
            <a:r>
              <a:rPr lang="es-ES" dirty="0"/>
              <a:t>•	</a:t>
            </a:r>
            <a:r>
              <a:rPr lang="es-ES" sz="2000" dirty="0"/>
              <a:t>El sistema te dirige a la página de AFIP, donde deberá ingresar con </a:t>
            </a:r>
            <a:r>
              <a:rPr lang="es-ES" sz="2000" dirty="0" err="1"/>
              <a:t>Nº</a:t>
            </a:r>
            <a:r>
              <a:rPr lang="es-ES" sz="2000" dirty="0"/>
              <a:t> de </a:t>
            </a:r>
            <a:r>
              <a:rPr lang="es-ES" sz="2000" dirty="0" err="1"/>
              <a:t>cuit</a:t>
            </a:r>
            <a:r>
              <a:rPr lang="es-ES" sz="2000" dirty="0"/>
              <a:t> y clave FISCAL . </a:t>
            </a:r>
          </a:p>
          <a:p>
            <a:pPr>
              <a:lnSpc>
                <a:spcPct val="150000"/>
              </a:lnSpc>
            </a:pPr>
            <a:r>
              <a:rPr lang="es-ES" sz="2000" dirty="0"/>
              <a:t>•	Una vez en la página de AFIP ,  se ingresa al tramite y se completan los datos como nombre, capital y domicilio fiscal que es el de sede social. </a:t>
            </a:r>
          </a:p>
        </p:txBody>
      </p:sp>
      <p:pic>
        <p:nvPicPr>
          <p:cNvPr id="9" name="Imagen 8">
            <a:extLst>
              <a:ext uri="{FF2B5EF4-FFF2-40B4-BE49-F238E27FC236}">
                <a16:creationId xmlns:a16="http://schemas.microsoft.com/office/drawing/2014/main" id="{91C4E989-302E-BE55-3A92-1679D6C43B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9661" y="4140541"/>
            <a:ext cx="7155693" cy="2717460"/>
          </a:xfrm>
          <a:prstGeom prst="rect">
            <a:avLst/>
          </a:prstGeom>
        </p:spPr>
      </p:pic>
    </p:spTree>
    <p:extLst>
      <p:ext uri="{BB962C8B-B14F-4D97-AF65-F5344CB8AC3E}">
        <p14:creationId xmlns:p14="http://schemas.microsoft.com/office/powerpoint/2010/main" val="1698521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C906DA0-B963-01E4-F731-7DB8908D5B0C}"/>
              </a:ext>
            </a:extLst>
          </p:cNvPr>
          <p:cNvPicPr>
            <a:picLocks noChangeAspect="1"/>
          </p:cNvPicPr>
          <p:nvPr/>
        </p:nvPicPr>
        <p:blipFill>
          <a:blip r:embed="rId2"/>
          <a:stretch>
            <a:fillRect/>
          </a:stretch>
        </p:blipFill>
        <p:spPr>
          <a:xfrm>
            <a:off x="3170689" y="422032"/>
            <a:ext cx="5812572" cy="4994030"/>
          </a:xfrm>
          <a:prstGeom prst="rect">
            <a:avLst/>
          </a:prstGeom>
        </p:spPr>
      </p:pic>
    </p:spTree>
    <p:extLst>
      <p:ext uri="{BB962C8B-B14F-4D97-AF65-F5344CB8AC3E}">
        <p14:creationId xmlns:p14="http://schemas.microsoft.com/office/powerpoint/2010/main" val="1305177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7DE070DF-CDAE-42CC-03A8-FE573B872424}"/>
              </a:ext>
            </a:extLst>
          </p:cNvPr>
          <p:cNvSpPr>
            <a:spLocks noGrp="1"/>
          </p:cNvSpPr>
          <p:nvPr>
            <p:ph type="subTitle" idx="1"/>
          </p:nvPr>
        </p:nvSpPr>
        <p:spPr>
          <a:xfrm>
            <a:off x="218039" y="1575582"/>
            <a:ext cx="11528484" cy="4375052"/>
          </a:xfrm>
        </p:spPr>
        <p:style>
          <a:lnRef idx="1">
            <a:schemeClr val="accent1"/>
          </a:lnRef>
          <a:fillRef idx="2">
            <a:schemeClr val="accent1"/>
          </a:fillRef>
          <a:effectRef idx="1">
            <a:schemeClr val="accent1"/>
          </a:effectRef>
          <a:fontRef idx="minor">
            <a:schemeClr val="dk1"/>
          </a:fontRef>
        </p:style>
        <p:txBody>
          <a:bodyPr>
            <a:normAutofit fontScale="92500"/>
          </a:bodyPr>
          <a:lstStyle/>
          <a:p>
            <a:pPr algn="just">
              <a:lnSpc>
                <a:spcPct val="150000"/>
              </a:lnSpc>
            </a:pPr>
            <a:r>
              <a:rPr lang="es-ES" cap="none" dirty="0"/>
              <a:t>-  </a:t>
            </a:r>
            <a:r>
              <a:rPr lang="es-ES" sz="2400" cap="none" dirty="0"/>
              <a:t>Una sociedad por acciones simplificada (SAS) es un nuevo tipo societario que permite</a:t>
            </a:r>
          </a:p>
          <a:p>
            <a:pPr algn="just">
              <a:lnSpc>
                <a:spcPct val="150000"/>
              </a:lnSpc>
            </a:pPr>
            <a:r>
              <a:rPr lang="es-ES" sz="2400" cap="none" dirty="0"/>
              <a:t>constituir una sociedad de manera simple, rápida y desde una computadora, ahorrando</a:t>
            </a:r>
          </a:p>
          <a:p>
            <a:pPr algn="just">
              <a:lnSpc>
                <a:spcPct val="150000"/>
              </a:lnSpc>
            </a:pPr>
            <a:r>
              <a:rPr lang="es-ES" sz="2400" cap="none" dirty="0"/>
              <a:t>costos y haciendo menos trámites.</a:t>
            </a:r>
          </a:p>
          <a:p>
            <a:pPr marL="285750" indent="-285750" algn="just">
              <a:lnSpc>
                <a:spcPct val="150000"/>
              </a:lnSpc>
              <a:buFontTx/>
              <a:buChar char="-"/>
            </a:pPr>
            <a:r>
              <a:rPr lang="es-ES" sz="2400" cap="none" dirty="0"/>
              <a:t>Pueden formarla una o varias personas humanas o jurídicas.  Excepción: la SAS unipersonal no puede constituir ni participar en otra SAS unipersonal.</a:t>
            </a:r>
          </a:p>
          <a:p>
            <a:pPr marL="285750" indent="-285750" algn="just">
              <a:lnSpc>
                <a:spcPct val="150000"/>
              </a:lnSpc>
              <a:buFontTx/>
              <a:buChar char="-"/>
            </a:pPr>
            <a:r>
              <a:rPr lang="es-ES" sz="2400" cap="none" dirty="0"/>
              <a:t>En las SAS, la responsabilidad de los socios está limitada a la integración de las acciones que suscriban o adquieran, sin perjuicio de la garantía a que se refiere el artículo 43 (solidaria)</a:t>
            </a:r>
          </a:p>
          <a:p>
            <a:endParaRPr lang="es-ES" dirty="0"/>
          </a:p>
        </p:txBody>
      </p:sp>
      <p:sp>
        <p:nvSpPr>
          <p:cNvPr id="4" name="CuadroTexto 3">
            <a:extLst>
              <a:ext uri="{FF2B5EF4-FFF2-40B4-BE49-F238E27FC236}">
                <a16:creationId xmlns:a16="http://schemas.microsoft.com/office/drawing/2014/main" id="{872C6120-4988-6131-E1BA-3B0AF5E0E24C}"/>
              </a:ext>
            </a:extLst>
          </p:cNvPr>
          <p:cNvSpPr txBox="1"/>
          <p:nvPr/>
        </p:nvSpPr>
        <p:spPr>
          <a:xfrm>
            <a:off x="218038" y="295423"/>
            <a:ext cx="11528483" cy="107721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ES" sz="3200" dirty="0"/>
              <a:t> </a:t>
            </a:r>
          </a:p>
          <a:p>
            <a:pPr algn="ctr"/>
            <a:r>
              <a:rPr lang="es-ES" sz="3200" b="1" dirty="0"/>
              <a:t>¿ QUE ES UNA S.A.S.? </a:t>
            </a:r>
          </a:p>
        </p:txBody>
      </p:sp>
    </p:spTree>
    <p:extLst>
      <p:ext uri="{BB962C8B-B14F-4D97-AF65-F5344CB8AC3E}">
        <p14:creationId xmlns:p14="http://schemas.microsoft.com/office/powerpoint/2010/main" val="22731086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4A378DE-40F3-EE95-3625-517D9FCE71BF}"/>
              </a:ext>
            </a:extLst>
          </p:cNvPr>
          <p:cNvSpPr txBox="1"/>
          <p:nvPr/>
        </p:nvSpPr>
        <p:spPr>
          <a:xfrm>
            <a:off x="267286" y="295422"/>
            <a:ext cx="11296357" cy="480131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ES" b="1" u="sng" dirty="0"/>
              <a:t>INTEGRACION DE CAPITAL: </a:t>
            </a:r>
          </a:p>
          <a:p>
            <a:pPr algn="just">
              <a:lnSpc>
                <a:spcPct val="150000"/>
              </a:lnSpc>
            </a:pPr>
            <a:r>
              <a:rPr lang="es-ES" dirty="0"/>
              <a:t>•	</a:t>
            </a:r>
            <a:r>
              <a:rPr lang="es-ES" sz="2000" dirty="0"/>
              <a:t>Ingresamos en la pestaña “capital social” donde deberá integrarse el capital inicial para crear la sociedad. Este se realizará mediante deposito o transferencia en una cuenta bancaria que este a nombre de uno de los socios.  </a:t>
            </a:r>
          </a:p>
          <a:p>
            <a:pPr algn="just">
              <a:lnSpc>
                <a:spcPct val="150000"/>
              </a:lnSpc>
            </a:pPr>
            <a:r>
              <a:rPr lang="es-ES" sz="2000" dirty="0"/>
              <a:t>•	Esta cuenta se puede crear en el mismo sistema. </a:t>
            </a:r>
          </a:p>
          <a:p>
            <a:pPr algn="just">
              <a:lnSpc>
                <a:spcPct val="150000"/>
              </a:lnSpc>
            </a:pPr>
            <a:r>
              <a:rPr lang="es-ES" sz="2000" dirty="0"/>
              <a:t>•	Hay que tener en cuenta que la integración mínima es del 25% del monto total de integración dineraria para SAS. Ese es el monto mínimo que debe haber en la cuenta para crearse la SAS. </a:t>
            </a:r>
          </a:p>
          <a:p>
            <a:pPr algn="just">
              <a:lnSpc>
                <a:spcPct val="150000"/>
              </a:lnSpc>
            </a:pPr>
            <a:r>
              <a:rPr lang="es-ES" sz="2000" dirty="0"/>
              <a:t>•	Cuando se deposita dicho monto, el estado figura en color verde si aun no se realizó figura de color rojo.</a:t>
            </a:r>
          </a:p>
          <a:p>
            <a:pPr algn="just">
              <a:lnSpc>
                <a:spcPct val="150000"/>
              </a:lnSpc>
            </a:pPr>
            <a:endParaRPr lang="es-ES" sz="2000" dirty="0"/>
          </a:p>
          <a:p>
            <a:pPr algn="ctr"/>
            <a:endParaRPr lang="es-ES" b="1" u="sng" dirty="0"/>
          </a:p>
        </p:txBody>
      </p:sp>
      <p:pic>
        <p:nvPicPr>
          <p:cNvPr id="4" name="Imagen 3">
            <a:extLst>
              <a:ext uri="{FF2B5EF4-FFF2-40B4-BE49-F238E27FC236}">
                <a16:creationId xmlns:a16="http://schemas.microsoft.com/office/drawing/2014/main" id="{CEB090A0-ADD6-EBF9-C63A-CE04F02E1A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0692" y="3823915"/>
            <a:ext cx="8150616" cy="2545641"/>
          </a:xfrm>
          <a:prstGeom prst="rect">
            <a:avLst/>
          </a:prstGeom>
        </p:spPr>
      </p:pic>
    </p:spTree>
    <p:extLst>
      <p:ext uri="{BB962C8B-B14F-4D97-AF65-F5344CB8AC3E}">
        <p14:creationId xmlns:p14="http://schemas.microsoft.com/office/powerpoint/2010/main" val="16116987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C44A3F6-FE22-E1D8-41E0-CB3F3A9CC51D}"/>
              </a:ext>
            </a:extLst>
          </p:cNvPr>
          <p:cNvSpPr txBox="1"/>
          <p:nvPr/>
        </p:nvSpPr>
        <p:spPr>
          <a:xfrm>
            <a:off x="351692" y="351692"/>
            <a:ext cx="11451102"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S" dirty="0"/>
              <a:t>•	Luego te pide cargar dos </a:t>
            </a:r>
            <a:r>
              <a:rPr lang="es-ES" dirty="0" err="1"/>
              <a:t>Nº</a:t>
            </a:r>
            <a:r>
              <a:rPr lang="es-ES" dirty="0"/>
              <a:t> de CBU para la devolución de fondos en el caso de que se desista del tramite o luego de que se inscriba correctamente la SAS. </a:t>
            </a:r>
          </a:p>
          <a:p>
            <a:endParaRPr lang="es-ES" dirty="0"/>
          </a:p>
        </p:txBody>
      </p:sp>
      <p:pic>
        <p:nvPicPr>
          <p:cNvPr id="4" name="Imagen 3">
            <a:extLst>
              <a:ext uri="{FF2B5EF4-FFF2-40B4-BE49-F238E27FC236}">
                <a16:creationId xmlns:a16="http://schemas.microsoft.com/office/drawing/2014/main" id="{C2D8610E-DDC6-F96E-769C-058A4EAF91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5070" y="1110313"/>
            <a:ext cx="6867525" cy="3276600"/>
          </a:xfrm>
          <a:prstGeom prst="rect">
            <a:avLst/>
          </a:prstGeom>
        </p:spPr>
      </p:pic>
      <p:pic>
        <p:nvPicPr>
          <p:cNvPr id="8" name="Imagen 7">
            <a:extLst>
              <a:ext uri="{FF2B5EF4-FFF2-40B4-BE49-F238E27FC236}">
                <a16:creationId xmlns:a16="http://schemas.microsoft.com/office/drawing/2014/main" id="{1D212C93-7E94-238E-6E55-9E9BFBA859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4613" y="4652807"/>
            <a:ext cx="7123455" cy="1853501"/>
          </a:xfrm>
          <a:prstGeom prst="rect">
            <a:avLst/>
          </a:prstGeom>
        </p:spPr>
      </p:pic>
    </p:spTree>
    <p:extLst>
      <p:ext uri="{BB962C8B-B14F-4D97-AF65-F5344CB8AC3E}">
        <p14:creationId xmlns:p14="http://schemas.microsoft.com/office/powerpoint/2010/main" val="2889686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3B26CB0-D537-E636-632D-E1552BE871BB}"/>
              </a:ext>
            </a:extLst>
          </p:cNvPr>
          <p:cNvSpPr txBox="1"/>
          <p:nvPr/>
        </p:nvSpPr>
        <p:spPr>
          <a:xfrm>
            <a:off x="365760" y="225083"/>
            <a:ext cx="11169748" cy="189282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ES" b="1" u="sng" dirty="0"/>
              <a:t>OBJETO SOCIAL </a:t>
            </a:r>
          </a:p>
          <a:p>
            <a:pPr>
              <a:lnSpc>
                <a:spcPct val="150000"/>
              </a:lnSpc>
            </a:pPr>
            <a:r>
              <a:rPr lang="es-ES" dirty="0"/>
              <a:t>•	Ingreso a la pestaña “ objeto social plural” y puedo seleccionar un modelo aprobado por el IPJ o uno que puedas redactar. </a:t>
            </a:r>
          </a:p>
          <a:p>
            <a:pPr>
              <a:lnSpc>
                <a:spcPct val="150000"/>
              </a:lnSpc>
            </a:pPr>
            <a:r>
              <a:rPr lang="es-ES" dirty="0"/>
              <a:t>•	Se selecciona la actividad de AFIP correspondiente a la que realizara la SAS.</a:t>
            </a:r>
          </a:p>
          <a:p>
            <a:endParaRPr lang="es-ES" dirty="0"/>
          </a:p>
        </p:txBody>
      </p:sp>
      <p:pic>
        <p:nvPicPr>
          <p:cNvPr id="4" name="Imagen 3">
            <a:extLst>
              <a:ext uri="{FF2B5EF4-FFF2-40B4-BE49-F238E27FC236}">
                <a16:creationId xmlns:a16="http://schemas.microsoft.com/office/drawing/2014/main" id="{9888A43D-2E0E-FF2C-7F4B-B715F1DB02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4897" y="2293253"/>
            <a:ext cx="7169699" cy="2953996"/>
          </a:xfrm>
          <a:prstGeom prst="rect">
            <a:avLst/>
          </a:prstGeom>
        </p:spPr>
      </p:pic>
    </p:spTree>
    <p:extLst>
      <p:ext uri="{BB962C8B-B14F-4D97-AF65-F5344CB8AC3E}">
        <p14:creationId xmlns:p14="http://schemas.microsoft.com/office/powerpoint/2010/main" val="230445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27ABF68-F6A7-ADCF-2C2A-9BD4251E98FA}"/>
              </a:ext>
            </a:extLst>
          </p:cNvPr>
          <p:cNvSpPr txBox="1"/>
          <p:nvPr/>
        </p:nvSpPr>
        <p:spPr>
          <a:xfrm>
            <a:off x="253217" y="973240"/>
            <a:ext cx="11577711" cy="419307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285750" indent="-285750" algn="just">
              <a:lnSpc>
                <a:spcPct val="150000"/>
              </a:lnSpc>
              <a:buFont typeface="Arial" panose="020B0604020202020204" pitchFamily="34" charset="0"/>
              <a:buChar char="•"/>
            </a:pPr>
            <a:r>
              <a:rPr lang="es-ES" sz="2000" dirty="0"/>
              <a:t>Los socios determinarán la estructura orgánica de la sociedad y demás normas que rijan el funcionamiento de los órganos sociales.</a:t>
            </a:r>
          </a:p>
          <a:p>
            <a:pPr marL="285750" indent="-285750" algn="just">
              <a:lnSpc>
                <a:spcPct val="150000"/>
              </a:lnSpc>
              <a:buFont typeface="Arial" panose="020B0604020202020204" pitchFamily="34" charset="0"/>
              <a:buChar char="•"/>
            </a:pPr>
            <a:r>
              <a:rPr lang="es-ES" sz="2000" dirty="0"/>
              <a:t>Debe existir un órgano de administración, de gobierno y de fiscalización. También uno o varios representantes legales </a:t>
            </a:r>
          </a:p>
          <a:p>
            <a:pPr marL="285750" indent="-285750" algn="just">
              <a:lnSpc>
                <a:spcPct val="150000"/>
              </a:lnSpc>
              <a:buFont typeface="Arial" panose="020B0604020202020204" pitchFamily="34" charset="0"/>
              <a:buChar char="•"/>
            </a:pPr>
            <a:r>
              <a:rPr lang="es-ES" sz="2000" dirty="0"/>
              <a:t>En la pestaña “ Órganos de administración” se completa los datos de los miembros que van a administrar la SAS. Es obligatorio seleccionar un administrador titular y otro suplente. El primero será designado como administrador en relaciones de AFIP. </a:t>
            </a:r>
          </a:p>
          <a:p>
            <a:pPr algn="just">
              <a:lnSpc>
                <a:spcPct val="150000"/>
              </a:lnSpc>
            </a:pPr>
            <a:r>
              <a:rPr lang="es-ES" sz="2000" dirty="0"/>
              <a:t>• En la pestaña “órgano de representación” se deben cargarlos datos de el o los miembros que van a representar</a:t>
            </a:r>
            <a:endParaRPr lang="es-ES" dirty="0"/>
          </a:p>
        </p:txBody>
      </p:sp>
      <p:sp>
        <p:nvSpPr>
          <p:cNvPr id="5" name="CuadroTexto 4">
            <a:extLst>
              <a:ext uri="{FF2B5EF4-FFF2-40B4-BE49-F238E27FC236}">
                <a16:creationId xmlns:a16="http://schemas.microsoft.com/office/drawing/2014/main" id="{E207AF45-C285-6F00-E778-192A72D5EE66}"/>
              </a:ext>
            </a:extLst>
          </p:cNvPr>
          <p:cNvSpPr txBox="1"/>
          <p:nvPr/>
        </p:nvSpPr>
        <p:spPr>
          <a:xfrm>
            <a:off x="253218" y="211015"/>
            <a:ext cx="11197884"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ES" sz="2400" b="1" dirty="0"/>
              <a:t>ORGANIZACIÓN DE LA SOCIEDAD</a:t>
            </a:r>
          </a:p>
        </p:txBody>
      </p:sp>
    </p:spTree>
    <p:extLst>
      <p:ext uri="{BB962C8B-B14F-4D97-AF65-F5344CB8AC3E}">
        <p14:creationId xmlns:p14="http://schemas.microsoft.com/office/powerpoint/2010/main" val="26589597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78BCB96-9D54-FE92-B514-F0223531447C}"/>
              </a:ext>
            </a:extLst>
          </p:cNvPr>
          <p:cNvPicPr>
            <a:picLocks noChangeAspect="1"/>
          </p:cNvPicPr>
          <p:nvPr/>
        </p:nvPicPr>
        <p:blipFill>
          <a:blip r:embed="rId2"/>
          <a:stretch>
            <a:fillRect/>
          </a:stretch>
        </p:blipFill>
        <p:spPr>
          <a:xfrm>
            <a:off x="2054994" y="139380"/>
            <a:ext cx="6815919" cy="2865368"/>
          </a:xfrm>
          <a:prstGeom prst="rect">
            <a:avLst/>
          </a:prstGeom>
        </p:spPr>
      </p:pic>
      <p:sp>
        <p:nvSpPr>
          <p:cNvPr id="3" name="CuadroTexto 2">
            <a:extLst>
              <a:ext uri="{FF2B5EF4-FFF2-40B4-BE49-F238E27FC236}">
                <a16:creationId xmlns:a16="http://schemas.microsoft.com/office/drawing/2014/main" id="{AA9078A9-4341-9AD1-4259-EB14F50A313B}"/>
              </a:ext>
            </a:extLst>
          </p:cNvPr>
          <p:cNvSpPr txBox="1"/>
          <p:nvPr/>
        </p:nvSpPr>
        <p:spPr>
          <a:xfrm>
            <a:off x="337625" y="3429000"/>
            <a:ext cx="10874327" cy="30850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ES" b="1" dirty="0"/>
              <a:t>REUNION DE LA SAS </a:t>
            </a:r>
          </a:p>
          <a:p>
            <a:pPr>
              <a:lnSpc>
                <a:spcPct val="150000"/>
              </a:lnSpc>
            </a:pPr>
            <a:r>
              <a:rPr lang="es-ES" dirty="0"/>
              <a:t>•	</a:t>
            </a:r>
            <a:r>
              <a:rPr lang="es-ES" sz="2000" dirty="0"/>
              <a:t>Para iniciar el trámite de reuniones de SAS , hay que seleccionar la opción “reunión SAS” , se busca el </a:t>
            </a:r>
            <a:r>
              <a:rPr lang="es-ES" sz="2000" dirty="0" err="1"/>
              <a:t>cuit</a:t>
            </a:r>
            <a:r>
              <a:rPr lang="es-ES" sz="2000" dirty="0"/>
              <a:t> y se completa los datos necesarios.</a:t>
            </a:r>
          </a:p>
          <a:p>
            <a:pPr>
              <a:lnSpc>
                <a:spcPct val="150000"/>
              </a:lnSpc>
            </a:pPr>
            <a:r>
              <a:rPr lang="es-ES" sz="2000" dirty="0"/>
              <a:t>•	Hay que indicar si la reunión fue autoconvocada, unánime  indicando las fechas correspondientes y el medio de publicación. </a:t>
            </a:r>
          </a:p>
          <a:p>
            <a:pPr>
              <a:lnSpc>
                <a:spcPct val="150000"/>
              </a:lnSpc>
            </a:pPr>
            <a:r>
              <a:rPr lang="es-ES" sz="2000" dirty="0"/>
              <a:t>•	En la sesión “ordenes del día” se deben seleccionar todos los temas que se trataron en la reunión.      Están predeterminados.</a:t>
            </a:r>
          </a:p>
        </p:txBody>
      </p:sp>
    </p:spTree>
    <p:extLst>
      <p:ext uri="{BB962C8B-B14F-4D97-AF65-F5344CB8AC3E}">
        <p14:creationId xmlns:p14="http://schemas.microsoft.com/office/powerpoint/2010/main" val="10542579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6093C0E4-2568-C1BE-1323-6EED70F5D7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2233" y="3429000"/>
            <a:ext cx="7018899" cy="2250830"/>
          </a:xfrm>
          <a:prstGeom prst="rect">
            <a:avLst/>
          </a:prstGeom>
        </p:spPr>
      </p:pic>
      <p:pic>
        <p:nvPicPr>
          <p:cNvPr id="9" name="Imagen 8">
            <a:extLst>
              <a:ext uri="{FF2B5EF4-FFF2-40B4-BE49-F238E27FC236}">
                <a16:creationId xmlns:a16="http://schemas.microsoft.com/office/drawing/2014/main" id="{B9C5D80A-67E7-3B33-85CA-CDC1C5F1ED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2233" y="152619"/>
            <a:ext cx="6648450" cy="2867025"/>
          </a:xfrm>
          <a:prstGeom prst="rect">
            <a:avLst/>
          </a:prstGeom>
        </p:spPr>
      </p:pic>
    </p:spTree>
    <p:extLst>
      <p:ext uri="{BB962C8B-B14F-4D97-AF65-F5344CB8AC3E}">
        <p14:creationId xmlns:p14="http://schemas.microsoft.com/office/powerpoint/2010/main" val="35204693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D3051C02-98FB-038A-EDA6-540D22F330E9}"/>
              </a:ext>
            </a:extLst>
          </p:cNvPr>
          <p:cNvSpPr txBox="1"/>
          <p:nvPr/>
        </p:nvSpPr>
        <p:spPr>
          <a:xfrm>
            <a:off x="342313" y="182879"/>
            <a:ext cx="1102907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ES" sz="2400" b="1" dirty="0"/>
              <a:t>LIBROS DIGITALES </a:t>
            </a:r>
          </a:p>
        </p:txBody>
      </p:sp>
      <p:sp>
        <p:nvSpPr>
          <p:cNvPr id="7" name="CuadroTexto 6">
            <a:extLst>
              <a:ext uri="{FF2B5EF4-FFF2-40B4-BE49-F238E27FC236}">
                <a16:creationId xmlns:a16="http://schemas.microsoft.com/office/drawing/2014/main" id="{0F3E1253-F70C-361B-9E6C-1B370FF1E904}"/>
              </a:ext>
            </a:extLst>
          </p:cNvPr>
          <p:cNvSpPr txBox="1"/>
          <p:nvPr/>
        </p:nvSpPr>
        <p:spPr>
          <a:xfrm>
            <a:off x="342314" y="813357"/>
            <a:ext cx="11029070" cy="46140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285750" indent="-285750" algn="just">
              <a:lnSpc>
                <a:spcPct val="150000"/>
              </a:lnSpc>
              <a:buFont typeface="Arial" panose="020B0604020202020204" pitchFamily="34" charset="0"/>
              <a:buChar char="•"/>
            </a:pPr>
            <a:r>
              <a:rPr lang="es-ES" dirty="0"/>
              <a:t>La SAS deberá llevar los siguientes registros:</a:t>
            </a:r>
          </a:p>
          <a:p>
            <a:pPr algn="just">
              <a:lnSpc>
                <a:spcPct val="150000"/>
              </a:lnSpc>
            </a:pPr>
            <a:r>
              <a:rPr lang="es-ES" dirty="0"/>
              <a:t>a) Libro de actas;                                       c) Libro diario</a:t>
            </a:r>
          </a:p>
          <a:p>
            <a:pPr algn="just">
              <a:lnSpc>
                <a:spcPct val="150000"/>
              </a:lnSpc>
            </a:pPr>
            <a:endParaRPr lang="es-ES" dirty="0"/>
          </a:p>
          <a:p>
            <a:pPr algn="just">
              <a:lnSpc>
                <a:spcPct val="150000"/>
              </a:lnSpc>
            </a:pPr>
            <a:r>
              <a:rPr lang="es-ES" dirty="0"/>
              <a:t>b) Libro de registro de acciones;               d) Libro de inventario y balances</a:t>
            </a:r>
          </a:p>
          <a:p>
            <a:pPr marL="285750" indent="-285750" algn="just">
              <a:lnSpc>
                <a:spcPct val="150000"/>
              </a:lnSpc>
              <a:buFont typeface="Arial" panose="020B0604020202020204" pitchFamily="34" charset="0"/>
              <a:buChar char="•"/>
            </a:pPr>
            <a:r>
              <a:rPr lang="es-ES" dirty="0"/>
              <a:t> Todos los registros que obligatoriamente deba llevar la SAS, se individualizarán por medios electrónicos ante el registro público.</a:t>
            </a:r>
          </a:p>
          <a:p>
            <a:pPr marL="285750" indent="-285750" algn="just">
              <a:lnSpc>
                <a:spcPct val="150000"/>
              </a:lnSpc>
              <a:buFont typeface="Arial" panose="020B0604020202020204" pitchFamily="34" charset="0"/>
              <a:buChar char="•"/>
            </a:pPr>
            <a:r>
              <a:rPr lang="es-ES" dirty="0"/>
              <a:t> Los registros públicos podrán reglamentar e implementar mecanismos a los efectos de permitir a la SAS suplir la utilización de los registros citados precedentemente mediante medios digitales y/o mediante la creación de una página web en donde se encuentren volcados la totalidad de los datos de dichos registros.</a:t>
            </a:r>
          </a:p>
          <a:p>
            <a:pPr marL="285750" indent="-285750" algn="just">
              <a:lnSpc>
                <a:spcPct val="150000"/>
              </a:lnSpc>
              <a:buFont typeface="Arial" panose="020B0604020202020204" pitchFamily="34" charset="0"/>
              <a:buChar char="•"/>
            </a:pPr>
            <a:r>
              <a:rPr lang="es-ES" dirty="0"/>
              <a:t>Los registros públicos implementarán un sistema de contralor para verificar dichos datos al solo efecto de comprobar el cumplimiento del tracto registral, en las condiciones que se establezcan reglamentariamente</a:t>
            </a:r>
            <a:r>
              <a:rPr lang="es-ES" sz="1600" dirty="0"/>
              <a:t>.</a:t>
            </a:r>
          </a:p>
        </p:txBody>
      </p:sp>
    </p:spTree>
    <p:extLst>
      <p:ext uri="{BB962C8B-B14F-4D97-AF65-F5344CB8AC3E}">
        <p14:creationId xmlns:p14="http://schemas.microsoft.com/office/powerpoint/2010/main" val="35633690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58B2EC2-D777-4865-249A-D32FF64300F7}"/>
              </a:ext>
            </a:extLst>
          </p:cNvPr>
          <p:cNvSpPr txBox="1"/>
          <p:nvPr/>
        </p:nvSpPr>
        <p:spPr>
          <a:xfrm>
            <a:off x="450166" y="393895"/>
            <a:ext cx="11282289" cy="326974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nSpc>
                <a:spcPct val="150000"/>
              </a:lnSpc>
            </a:pPr>
            <a:r>
              <a:rPr lang="es-ES" dirty="0"/>
              <a:t>•	</a:t>
            </a:r>
            <a:r>
              <a:rPr lang="es-ES" sz="2000" dirty="0"/>
              <a:t>En la sesión “validación de documentos” tiene como fin enviar a validar la documentación por la máxima autoridad de la </a:t>
            </a:r>
            <a:r>
              <a:rPr lang="es-ES" sz="2000" dirty="0" err="1"/>
              <a:t>sas</a:t>
            </a:r>
            <a:r>
              <a:rPr lang="es-ES" sz="2000" dirty="0"/>
              <a:t> que es el administrador titular u otra persona que se autorice para ello ( por nota certificada).</a:t>
            </a:r>
          </a:p>
          <a:p>
            <a:pPr>
              <a:lnSpc>
                <a:spcPct val="150000"/>
              </a:lnSpc>
            </a:pPr>
            <a:r>
              <a:rPr lang="es-ES" sz="2000" dirty="0"/>
              <a:t>•	Al usuario validador le llega una notificación al CIDI y un correo electrónica.</a:t>
            </a:r>
          </a:p>
          <a:p>
            <a:pPr>
              <a:lnSpc>
                <a:spcPct val="150000"/>
              </a:lnSpc>
            </a:pPr>
            <a:r>
              <a:rPr lang="es-ES" sz="2000" dirty="0"/>
              <a:t>•	En el portal de tramites del IPJ podrá ver y validar todos los documentos que al ser validados los cuales cambiaran su estado a “validados por el usuario”. Al finalizar, termina el tramite de constitución y se generara un numero de </a:t>
            </a:r>
            <a:r>
              <a:rPr lang="es-ES" sz="2000" dirty="0" err="1"/>
              <a:t>sticker</a:t>
            </a:r>
            <a:r>
              <a:rPr lang="es-ES" dirty="0"/>
              <a:t>. </a:t>
            </a:r>
          </a:p>
        </p:txBody>
      </p:sp>
      <p:pic>
        <p:nvPicPr>
          <p:cNvPr id="6" name="Imagen 5">
            <a:extLst>
              <a:ext uri="{FF2B5EF4-FFF2-40B4-BE49-F238E27FC236}">
                <a16:creationId xmlns:a16="http://schemas.microsoft.com/office/drawing/2014/main" id="{666DD108-EFB9-9CFC-15D3-A3362C5B08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2494" y="3768529"/>
            <a:ext cx="7707302" cy="3089471"/>
          </a:xfrm>
          <a:prstGeom prst="rect">
            <a:avLst/>
          </a:prstGeom>
        </p:spPr>
      </p:pic>
    </p:spTree>
    <p:extLst>
      <p:ext uri="{BB962C8B-B14F-4D97-AF65-F5344CB8AC3E}">
        <p14:creationId xmlns:p14="http://schemas.microsoft.com/office/powerpoint/2010/main" val="79844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51103ED-1241-80BD-2BF2-27D722DD4A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0195" y="133350"/>
            <a:ext cx="6572250" cy="3295650"/>
          </a:xfrm>
          <a:prstGeom prst="rect">
            <a:avLst/>
          </a:prstGeom>
        </p:spPr>
      </p:pic>
      <p:pic>
        <p:nvPicPr>
          <p:cNvPr id="5" name="Imagen 4">
            <a:extLst>
              <a:ext uri="{FF2B5EF4-FFF2-40B4-BE49-F238E27FC236}">
                <a16:creationId xmlns:a16="http://schemas.microsoft.com/office/drawing/2014/main" id="{7D6B1E33-B963-2F68-C096-2039F8F208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5421" y="3995150"/>
            <a:ext cx="7401798" cy="2264972"/>
          </a:xfrm>
          <a:prstGeom prst="rect">
            <a:avLst/>
          </a:prstGeom>
        </p:spPr>
      </p:pic>
    </p:spTree>
    <p:extLst>
      <p:ext uri="{BB962C8B-B14F-4D97-AF65-F5344CB8AC3E}">
        <p14:creationId xmlns:p14="http://schemas.microsoft.com/office/powerpoint/2010/main" val="15575524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0FB2AC2-1AE1-9D6E-887F-6B030AB39F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2134" y="0"/>
            <a:ext cx="6967731" cy="2484853"/>
          </a:xfrm>
          <a:prstGeom prst="rect">
            <a:avLst/>
          </a:prstGeom>
        </p:spPr>
      </p:pic>
      <p:pic>
        <p:nvPicPr>
          <p:cNvPr id="7" name="Imagen 6">
            <a:extLst>
              <a:ext uri="{FF2B5EF4-FFF2-40B4-BE49-F238E27FC236}">
                <a16:creationId xmlns:a16="http://schemas.microsoft.com/office/drawing/2014/main" id="{CA3652AE-FD4B-6847-B0C7-9D13EE1896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5236" y="2989605"/>
            <a:ext cx="6581525" cy="2767085"/>
          </a:xfrm>
          <a:prstGeom prst="rect">
            <a:avLst/>
          </a:prstGeom>
        </p:spPr>
      </p:pic>
    </p:spTree>
    <p:extLst>
      <p:ext uri="{BB962C8B-B14F-4D97-AF65-F5344CB8AC3E}">
        <p14:creationId xmlns:p14="http://schemas.microsoft.com/office/powerpoint/2010/main" val="90758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FEE27D-0A8D-EC94-5D83-1B4F3B6E3D29}"/>
              </a:ext>
            </a:extLst>
          </p:cNvPr>
          <p:cNvSpPr>
            <a:spLocks noGrp="1"/>
          </p:cNvSpPr>
          <p:nvPr>
            <p:ph type="ctrTitle"/>
          </p:nvPr>
        </p:nvSpPr>
        <p:spPr>
          <a:xfrm>
            <a:off x="1" y="802298"/>
            <a:ext cx="11054852" cy="871757"/>
          </a:xfrm>
        </p:spPr>
        <p:txBody>
          <a:bodyPr>
            <a:noAutofit/>
          </a:bodyPr>
          <a:lstStyle/>
          <a:p>
            <a:r>
              <a:rPr lang="es-ES" sz="2000" dirty="0"/>
              <a:t>. </a:t>
            </a:r>
          </a:p>
        </p:txBody>
      </p:sp>
      <p:sp>
        <p:nvSpPr>
          <p:cNvPr id="3" name="Subtítulo 2">
            <a:extLst>
              <a:ext uri="{FF2B5EF4-FFF2-40B4-BE49-F238E27FC236}">
                <a16:creationId xmlns:a16="http://schemas.microsoft.com/office/drawing/2014/main" id="{7CB870E2-9F0B-1593-FE4C-BE1B6A4CF2F5}"/>
              </a:ext>
            </a:extLst>
          </p:cNvPr>
          <p:cNvSpPr>
            <a:spLocks noGrp="1"/>
          </p:cNvSpPr>
          <p:nvPr>
            <p:ph type="subTitle" idx="1"/>
          </p:nvPr>
        </p:nvSpPr>
        <p:spPr>
          <a:xfrm>
            <a:off x="138333" y="2391508"/>
            <a:ext cx="11732455" cy="3094892"/>
          </a:xfrm>
        </p:spPr>
        <p:style>
          <a:lnRef idx="1">
            <a:schemeClr val="accent2"/>
          </a:lnRef>
          <a:fillRef idx="2">
            <a:schemeClr val="accent2"/>
          </a:fillRef>
          <a:effectRef idx="1">
            <a:schemeClr val="accent2"/>
          </a:effectRef>
          <a:fontRef idx="minor">
            <a:schemeClr val="dk1"/>
          </a:fontRef>
        </p:style>
        <p:txBody>
          <a:bodyPr>
            <a:normAutofit/>
          </a:bodyPr>
          <a:lstStyle/>
          <a:p>
            <a:pPr marL="285750" indent="-285750" algn="ctr">
              <a:lnSpc>
                <a:spcPct val="150000"/>
              </a:lnSpc>
              <a:buFontTx/>
              <a:buChar char="-"/>
            </a:pPr>
            <a:r>
              <a:rPr lang="es-ES" sz="2000" dirty="0"/>
              <a:t>La  Ley 27.349/2017  de Apoyo al Capital Emprendedor crea el nuevo tipo societario. </a:t>
            </a:r>
            <a:br>
              <a:rPr lang="es-ES" sz="2000" dirty="0"/>
            </a:br>
            <a:endParaRPr lang="es-ES" sz="2000" dirty="0"/>
          </a:p>
          <a:p>
            <a:pPr marL="285750" indent="-285750" algn="ctr">
              <a:lnSpc>
                <a:spcPct val="150000"/>
              </a:lnSpc>
              <a:buFontTx/>
              <a:buChar char="-"/>
            </a:pPr>
            <a:r>
              <a:rPr lang="es-ES" sz="2000" dirty="0"/>
              <a:t>La Resolución 6/2017 de la IGJ reglamenta la inscripción en dicho organismo. </a:t>
            </a:r>
            <a:br>
              <a:rPr lang="es-ES" sz="2000" dirty="0"/>
            </a:br>
            <a:r>
              <a:rPr lang="es-ES" sz="2000" dirty="0"/>
              <a:t>Cada Registro dictará su propia reglamentación</a:t>
            </a:r>
          </a:p>
        </p:txBody>
      </p:sp>
      <p:sp>
        <p:nvSpPr>
          <p:cNvPr id="5" name="CuadroTexto 4">
            <a:extLst>
              <a:ext uri="{FF2B5EF4-FFF2-40B4-BE49-F238E27FC236}">
                <a16:creationId xmlns:a16="http://schemas.microsoft.com/office/drawing/2014/main" id="{29769E5E-DE79-22E5-11AE-CFFB3270D400}"/>
              </a:ext>
            </a:extLst>
          </p:cNvPr>
          <p:cNvSpPr txBox="1"/>
          <p:nvPr/>
        </p:nvSpPr>
        <p:spPr>
          <a:xfrm>
            <a:off x="225082" y="473726"/>
            <a:ext cx="11732455" cy="181588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s-ES" sz="2800" b="1" dirty="0"/>
              <a:t>¿CUÁLES SON LAS NORMAS QUE DETERMINAN LA CONSTITUCIÓN </a:t>
            </a:r>
            <a:br>
              <a:rPr lang="es-ES" sz="2800" b="1" dirty="0"/>
            </a:br>
            <a:r>
              <a:rPr lang="es-ES" sz="2800" b="1" dirty="0"/>
              <a:t>DE UNA SAS? </a:t>
            </a:r>
            <a:br>
              <a:rPr lang="es-ES" sz="2800" b="1" dirty="0"/>
            </a:br>
            <a:endParaRPr lang="es-ES" sz="2800" b="1" dirty="0"/>
          </a:p>
        </p:txBody>
      </p:sp>
    </p:spTree>
    <p:extLst>
      <p:ext uri="{BB962C8B-B14F-4D97-AF65-F5344CB8AC3E}">
        <p14:creationId xmlns:p14="http://schemas.microsoft.com/office/powerpoint/2010/main" val="31848458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1774DC9-264B-F0F8-4DA5-D6015284DD65}"/>
              </a:ext>
            </a:extLst>
          </p:cNvPr>
          <p:cNvSpPr txBox="1"/>
          <p:nvPr/>
        </p:nvSpPr>
        <p:spPr>
          <a:xfrm>
            <a:off x="787791" y="661182"/>
            <a:ext cx="10803987" cy="142308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lnSpc>
                <a:spcPct val="150000"/>
              </a:lnSpc>
            </a:pPr>
            <a:r>
              <a:rPr lang="es-ES" dirty="0"/>
              <a:t>•	</a:t>
            </a:r>
            <a:r>
              <a:rPr lang="es-ES" sz="2000" dirty="0"/>
              <a:t>Terminado el tramite , te llegara una notificación al CIDI que te avisa que el tramite ha ingresado a IPJ. </a:t>
            </a:r>
          </a:p>
          <a:p>
            <a:pPr>
              <a:lnSpc>
                <a:spcPct val="150000"/>
              </a:lnSpc>
            </a:pPr>
            <a:endParaRPr lang="es-ES" sz="2000" dirty="0"/>
          </a:p>
        </p:txBody>
      </p:sp>
      <p:pic>
        <p:nvPicPr>
          <p:cNvPr id="3" name="Imagen 2">
            <a:extLst>
              <a:ext uri="{FF2B5EF4-FFF2-40B4-BE49-F238E27FC236}">
                <a16:creationId xmlns:a16="http://schemas.microsoft.com/office/drawing/2014/main" id="{798E3924-68F0-39FB-6B6D-48FCA71512C0}"/>
              </a:ext>
            </a:extLst>
          </p:cNvPr>
          <p:cNvPicPr>
            <a:picLocks noChangeAspect="1"/>
          </p:cNvPicPr>
          <p:nvPr/>
        </p:nvPicPr>
        <p:blipFill>
          <a:blip r:embed="rId2"/>
          <a:stretch>
            <a:fillRect/>
          </a:stretch>
        </p:blipFill>
        <p:spPr>
          <a:xfrm>
            <a:off x="3092507" y="2236763"/>
            <a:ext cx="5773349" cy="3277772"/>
          </a:xfrm>
          <a:prstGeom prst="rect">
            <a:avLst/>
          </a:prstGeom>
        </p:spPr>
      </p:pic>
    </p:spTree>
    <p:extLst>
      <p:ext uri="{BB962C8B-B14F-4D97-AF65-F5344CB8AC3E}">
        <p14:creationId xmlns:p14="http://schemas.microsoft.com/office/powerpoint/2010/main" val="39078882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44BE24B-1D02-F382-8AF6-0D461539EB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5080" y="2849660"/>
            <a:ext cx="5701832" cy="3579275"/>
          </a:xfrm>
          <a:prstGeom prst="rect">
            <a:avLst/>
          </a:prstGeom>
        </p:spPr>
      </p:pic>
      <p:sp>
        <p:nvSpPr>
          <p:cNvPr id="4" name="CuadroTexto 3">
            <a:extLst>
              <a:ext uri="{FF2B5EF4-FFF2-40B4-BE49-F238E27FC236}">
                <a16:creationId xmlns:a16="http://schemas.microsoft.com/office/drawing/2014/main" id="{9A3B32F6-85D8-E8D0-CFA3-2BB302C4283E}"/>
              </a:ext>
            </a:extLst>
          </p:cNvPr>
          <p:cNvSpPr txBox="1"/>
          <p:nvPr/>
        </p:nvSpPr>
        <p:spPr>
          <a:xfrm>
            <a:off x="604911" y="239151"/>
            <a:ext cx="10916529" cy="1203740"/>
          </a:xfrm>
          <a:prstGeom prst="rect">
            <a:avLst/>
          </a:prstGeom>
          <a:noFill/>
        </p:spPr>
        <p:txBody>
          <a:bodyPr wrap="square" rtlCol="0">
            <a:spAutoFit/>
          </a:bodyPr>
          <a:lstStyle/>
          <a:p>
            <a:endParaRPr lang="es-ES" dirty="0"/>
          </a:p>
        </p:txBody>
      </p:sp>
      <p:sp>
        <p:nvSpPr>
          <p:cNvPr id="5" name="CuadroTexto 4">
            <a:extLst>
              <a:ext uri="{FF2B5EF4-FFF2-40B4-BE49-F238E27FC236}">
                <a16:creationId xmlns:a16="http://schemas.microsoft.com/office/drawing/2014/main" id="{497F002C-E2D4-1772-10A3-6D60522AA822}"/>
              </a:ext>
            </a:extLst>
          </p:cNvPr>
          <p:cNvSpPr txBox="1"/>
          <p:nvPr/>
        </p:nvSpPr>
        <p:spPr>
          <a:xfrm>
            <a:off x="464234" y="239151"/>
            <a:ext cx="10649243" cy="224324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lnSpc>
                <a:spcPct val="150000"/>
              </a:lnSpc>
            </a:pPr>
            <a:r>
              <a:rPr lang="es-ES" sz="2400" dirty="0"/>
              <a:t>Si la inspección considera que la sociedad cumple con todos los requisitos legales y las disposiciones establecidas por IPJ, se enviara el numero de Cuil de la sociedad al mail y se compartirá el edicto de boletín oficial por CIDI ( hay que revisar que el mismo este correcto). </a:t>
            </a:r>
          </a:p>
        </p:txBody>
      </p:sp>
    </p:spTree>
    <p:extLst>
      <p:ext uri="{BB962C8B-B14F-4D97-AF65-F5344CB8AC3E}">
        <p14:creationId xmlns:p14="http://schemas.microsoft.com/office/powerpoint/2010/main" val="4275089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E69431-792D-3520-A818-F58BB0E12E3F}"/>
              </a:ext>
            </a:extLst>
          </p:cNvPr>
          <p:cNvSpPr>
            <a:spLocks noGrp="1"/>
          </p:cNvSpPr>
          <p:nvPr>
            <p:ph type="title"/>
          </p:nvPr>
        </p:nvSpPr>
        <p:spPr>
          <a:xfrm>
            <a:off x="365761" y="342420"/>
            <a:ext cx="11099408" cy="1050282"/>
          </a:xfrm>
        </p:spPr>
        <p:style>
          <a:lnRef idx="1">
            <a:schemeClr val="accent2"/>
          </a:lnRef>
          <a:fillRef idx="2">
            <a:schemeClr val="accent2"/>
          </a:fillRef>
          <a:effectRef idx="1">
            <a:schemeClr val="accent2"/>
          </a:effectRef>
          <a:fontRef idx="minor">
            <a:schemeClr val="dk1"/>
          </a:fontRef>
        </p:style>
        <p:txBody>
          <a:bodyPr/>
          <a:lstStyle/>
          <a:p>
            <a:pPr algn="ctr"/>
            <a:br>
              <a:rPr lang="es-ES" dirty="0"/>
            </a:br>
            <a:r>
              <a:rPr lang="es-ES" b="1" dirty="0"/>
              <a:t>capital social </a:t>
            </a:r>
          </a:p>
        </p:txBody>
      </p:sp>
      <p:sp>
        <p:nvSpPr>
          <p:cNvPr id="3" name="Marcador de contenido 2">
            <a:extLst>
              <a:ext uri="{FF2B5EF4-FFF2-40B4-BE49-F238E27FC236}">
                <a16:creationId xmlns:a16="http://schemas.microsoft.com/office/drawing/2014/main" id="{3AE3AF89-08E2-69B1-58D9-42E966412886}"/>
              </a:ext>
            </a:extLst>
          </p:cNvPr>
          <p:cNvSpPr>
            <a:spLocks noGrp="1"/>
          </p:cNvSpPr>
          <p:nvPr>
            <p:ph idx="1"/>
          </p:nvPr>
        </p:nvSpPr>
        <p:spPr>
          <a:xfrm>
            <a:off x="365761" y="1702191"/>
            <a:ext cx="11197882" cy="4403187"/>
          </a:xfrm>
        </p:spPr>
        <p:style>
          <a:lnRef idx="1">
            <a:schemeClr val="accent2"/>
          </a:lnRef>
          <a:fillRef idx="2">
            <a:schemeClr val="accent2"/>
          </a:fillRef>
          <a:effectRef idx="1">
            <a:schemeClr val="accent2"/>
          </a:effectRef>
          <a:fontRef idx="minor">
            <a:schemeClr val="dk1"/>
          </a:fontRef>
        </p:style>
        <p:txBody>
          <a:bodyPr>
            <a:normAutofit/>
          </a:bodyPr>
          <a:lstStyle/>
          <a:p>
            <a:r>
              <a:rPr lang="es-ES" dirty="0"/>
              <a:t> El capital se dividirá en partes denominadas acciones. </a:t>
            </a:r>
          </a:p>
          <a:p>
            <a:r>
              <a:rPr lang="es-ES" dirty="0"/>
              <a:t>Al momento de la constitución de la sociedad, el capital no podrá ser inferior al importe equivalente a dos (2) veces el salario mínimo vital y móvil.</a:t>
            </a:r>
          </a:p>
          <a:p>
            <a:pPr marL="0" indent="0" algn="ctr">
              <a:buNone/>
            </a:pPr>
            <a:r>
              <a:rPr lang="es-ES" b="1" i="1" dirty="0"/>
              <a:t>¿ Cómo se integra ese capital? </a:t>
            </a:r>
          </a:p>
          <a:p>
            <a:pPr algn="just"/>
            <a:r>
              <a:rPr lang="es-ES" dirty="0"/>
              <a:t>La suscripción e integración de las acciones deberá hacerse en las condiciones, proporciones y plazos previstos en el instrumento constitutivo.</a:t>
            </a:r>
          </a:p>
          <a:p>
            <a:pPr algn="just"/>
            <a:r>
              <a:rPr lang="es-ES" dirty="0"/>
              <a:t> Los </a:t>
            </a:r>
            <a:r>
              <a:rPr lang="es-ES" b="1" dirty="0"/>
              <a:t>aportes en dinero </a:t>
            </a:r>
            <a:r>
              <a:rPr lang="es-ES" dirty="0"/>
              <a:t>deben integrarse en un veinticinco por ciento (25 %) cómo mínimo al momento de la suscripción. La integración del saldo no podrá superar el plazo máximo de dos (2) años. </a:t>
            </a:r>
          </a:p>
          <a:p>
            <a:pPr algn="just"/>
            <a:r>
              <a:rPr lang="es-ES" dirty="0"/>
              <a:t>Los </a:t>
            </a:r>
            <a:r>
              <a:rPr lang="es-ES" b="1" dirty="0"/>
              <a:t>aportes en especie </a:t>
            </a:r>
            <a:r>
              <a:rPr lang="es-ES" dirty="0"/>
              <a:t>deben integrarse en un cien por ciento (100 %) al momento de la suscripción.</a:t>
            </a:r>
          </a:p>
          <a:p>
            <a:pPr algn="just"/>
            <a:endParaRPr lang="es-ES" dirty="0"/>
          </a:p>
          <a:p>
            <a:pPr marL="0" indent="0">
              <a:buNone/>
            </a:pPr>
            <a:endParaRPr lang="es-ES" dirty="0"/>
          </a:p>
        </p:txBody>
      </p:sp>
    </p:spTree>
    <p:extLst>
      <p:ext uri="{BB962C8B-B14F-4D97-AF65-F5344CB8AC3E}">
        <p14:creationId xmlns:p14="http://schemas.microsoft.com/office/powerpoint/2010/main" val="2800786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B31C557-06E8-8018-F66B-A5BAA7309F44}"/>
              </a:ext>
            </a:extLst>
          </p:cNvPr>
          <p:cNvSpPr>
            <a:spLocks noGrp="1"/>
          </p:cNvSpPr>
          <p:nvPr>
            <p:ph idx="1"/>
          </p:nvPr>
        </p:nvSpPr>
        <p:spPr>
          <a:xfrm>
            <a:off x="532221" y="2377440"/>
            <a:ext cx="10679730" cy="3446585"/>
          </a:xfrm>
        </p:spPr>
        <p:style>
          <a:lnRef idx="1">
            <a:schemeClr val="accent2"/>
          </a:lnRef>
          <a:fillRef idx="2">
            <a:schemeClr val="accent2"/>
          </a:fillRef>
          <a:effectRef idx="1">
            <a:schemeClr val="accent2"/>
          </a:effectRef>
          <a:fontRef idx="minor">
            <a:schemeClr val="dk1"/>
          </a:fontRef>
        </p:style>
        <p:txBody>
          <a:bodyPr>
            <a:normAutofit/>
          </a:bodyPr>
          <a:lstStyle/>
          <a:p>
            <a:pPr algn="just">
              <a:lnSpc>
                <a:spcPct val="150000"/>
              </a:lnSpc>
            </a:pPr>
            <a:r>
              <a:rPr lang="es-ES" dirty="0"/>
              <a:t> Es fácil: el trámite se realiza online.</a:t>
            </a:r>
          </a:p>
          <a:p>
            <a:pPr algn="just">
              <a:lnSpc>
                <a:spcPct val="150000"/>
              </a:lnSpc>
            </a:pPr>
            <a:r>
              <a:rPr lang="es-ES" dirty="0"/>
              <a:t> Es ágil: podes elegir constituir tu SAS adaptándote a un Estatuto Modelo que fue previamente aprobado por IPJ. </a:t>
            </a:r>
          </a:p>
          <a:p>
            <a:pPr algn="just">
              <a:lnSpc>
                <a:spcPct val="150000"/>
              </a:lnSpc>
            </a:pPr>
            <a:r>
              <a:rPr lang="es-ES" dirty="0"/>
              <a:t>Es económico y accesible en cuanto al capital social inicial.</a:t>
            </a:r>
          </a:p>
          <a:p>
            <a:pPr algn="just">
              <a:lnSpc>
                <a:spcPct val="150000"/>
              </a:lnSpc>
            </a:pPr>
            <a:r>
              <a:rPr lang="es-ES" dirty="0"/>
              <a:t>  Tiene  objeto  plural:  se puede  comenzar con una actividad y a futuro cambiarla o incorporar  ​ ​otra​ ​sin​ ​necesidad​ ​de​ ​modificar​ ​el​ ​estatuto. </a:t>
            </a:r>
          </a:p>
        </p:txBody>
      </p:sp>
      <p:sp>
        <p:nvSpPr>
          <p:cNvPr id="5" name="CuadroTexto 4">
            <a:extLst>
              <a:ext uri="{FF2B5EF4-FFF2-40B4-BE49-F238E27FC236}">
                <a16:creationId xmlns:a16="http://schemas.microsoft.com/office/drawing/2014/main" id="{810A788E-ABA8-15A0-ECC1-48430149F5E6}"/>
              </a:ext>
            </a:extLst>
          </p:cNvPr>
          <p:cNvSpPr txBox="1"/>
          <p:nvPr/>
        </p:nvSpPr>
        <p:spPr>
          <a:xfrm>
            <a:off x="532221" y="196947"/>
            <a:ext cx="10679730" cy="193899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endParaRPr lang="es-ES" sz="4000" b="1" dirty="0"/>
          </a:p>
          <a:p>
            <a:pPr algn="ctr"/>
            <a:r>
              <a:rPr lang="es-ES" sz="4000" dirty="0"/>
              <a:t>​ </a:t>
            </a:r>
            <a:r>
              <a:rPr lang="es-ES" sz="4000" b="1" dirty="0"/>
              <a:t>​VENTAJAS​ ​DE​ ​LA​ ​SAS</a:t>
            </a:r>
          </a:p>
          <a:p>
            <a:pPr algn="ctr"/>
            <a:endParaRPr lang="es-ES" sz="4000" dirty="0"/>
          </a:p>
        </p:txBody>
      </p:sp>
    </p:spTree>
    <p:extLst>
      <p:ext uri="{BB962C8B-B14F-4D97-AF65-F5344CB8AC3E}">
        <p14:creationId xmlns:p14="http://schemas.microsoft.com/office/powerpoint/2010/main" val="1896990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12200C-7EB7-602C-9A7F-F0D04B278627}"/>
              </a:ext>
            </a:extLst>
          </p:cNvPr>
          <p:cNvSpPr>
            <a:spLocks noGrp="1"/>
          </p:cNvSpPr>
          <p:nvPr>
            <p:ph type="title"/>
          </p:nvPr>
        </p:nvSpPr>
        <p:spPr>
          <a:xfrm>
            <a:off x="450167" y="143337"/>
            <a:ext cx="11113476" cy="1049235"/>
          </a:xfrm>
        </p:spPr>
        <p:style>
          <a:lnRef idx="1">
            <a:schemeClr val="accent2"/>
          </a:lnRef>
          <a:fillRef idx="2">
            <a:schemeClr val="accent2"/>
          </a:fillRef>
          <a:effectRef idx="1">
            <a:schemeClr val="accent2"/>
          </a:effectRef>
          <a:fontRef idx="minor">
            <a:schemeClr val="dk1"/>
          </a:fontRef>
        </p:style>
        <p:txBody>
          <a:bodyPr/>
          <a:lstStyle/>
          <a:p>
            <a:pPr algn="ctr"/>
            <a:r>
              <a:rPr lang="es-ES" b="1" dirty="0"/>
              <a:t>¿ Como se forma una </a:t>
            </a:r>
            <a:r>
              <a:rPr lang="es-ES" b="1" dirty="0" err="1"/>
              <a:t>sas</a:t>
            </a:r>
            <a:r>
              <a:rPr lang="es-ES" b="1" dirty="0"/>
              <a:t>? </a:t>
            </a:r>
            <a:br>
              <a:rPr lang="es-ES" b="1" dirty="0"/>
            </a:br>
            <a:r>
              <a:rPr lang="es-ES" b="1" dirty="0"/>
              <a:t>Tramite </a:t>
            </a:r>
          </a:p>
        </p:txBody>
      </p:sp>
      <p:sp>
        <p:nvSpPr>
          <p:cNvPr id="3" name="Marcador de contenido 2">
            <a:extLst>
              <a:ext uri="{FF2B5EF4-FFF2-40B4-BE49-F238E27FC236}">
                <a16:creationId xmlns:a16="http://schemas.microsoft.com/office/drawing/2014/main" id="{CA8A5ABB-F584-E51B-2C14-A6929F23964C}"/>
              </a:ext>
            </a:extLst>
          </p:cNvPr>
          <p:cNvSpPr>
            <a:spLocks noGrp="1"/>
          </p:cNvSpPr>
          <p:nvPr>
            <p:ph idx="1"/>
          </p:nvPr>
        </p:nvSpPr>
        <p:spPr>
          <a:xfrm>
            <a:off x="450167" y="1406769"/>
            <a:ext cx="11113476" cy="4059576"/>
          </a:xfrm>
        </p:spPr>
        <p:style>
          <a:lnRef idx="1">
            <a:schemeClr val="accent2"/>
          </a:lnRef>
          <a:fillRef idx="2">
            <a:schemeClr val="accent2"/>
          </a:fillRef>
          <a:effectRef idx="1">
            <a:schemeClr val="accent2"/>
          </a:effectRef>
          <a:fontRef idx="minor">
            <a:schemeClr val="dk1"/>
          </a:fontRef>
        </p:style>
        <p:txBody>
          <a:bodyPr/>
          <a:lstStyle/>
          <a:p>
            <a:pPr marL="0" indent="0" algn="just">
              <a:buNone/>
            </a:pPr>
            <a:r>
              <a:rPr lang="es-ES" sz="2400" dirty="0"/>
              <a:t>El tramite se realiza de manera completamente digital, tiene que contar con : </a:t>
            </a:r>
          </a:p>
          <a:p>
            <a:pPr algn="ctr"/>
            <a:r>
              <a:rPr lang="es-ES" sz="2400" dirty="0"/>
              <a:t>Ciudadano Digital Nivel 2 </a:t>
            </a:r>
          </a:p>
          <a:p>
            <a:pPr algn="ctr"/>
            <a:r>
              <a:rPr lang="es-ES" sz="2400" dirty="0"/>
              <a:t>Clave 3 de AFIP</a:t>
            </a:r>
          </a:p>
          <a:p>
            <a:pPr algn="ctr"/>
            <a:r>
              <a:rPr lang="es-ES" sz="2400" dirty="0"/>
              <a:t>Adherir CIDI en AFIP</a:t>
            </a:r>
          </a:p>
          <a:p>
            <a:pPr algn="just"/>
            <a:endParaRPr lang="es-ES" sz="2400" dirty="0"/>
          </a:p>
          <a:p>
            <a:pPr marL="0" indent="0" algn="just">
              <a:buNone/>
            </a:pPr>
            <a:r>
              <a:rPr lang="es-ES" sz="2400" dirty="0"/>
              <a:t>Los pasos para constituir una SAS de manera digital son los siguientes: </a:t>
            </a:r>
          </a:p>
          <a:p>
            <a:endParaRPr lang="es-ES" dirty="0"/>
          </a:p>
        </p:txBody>
      </p:sp>
    </p:spTree>
    <p:extLst>
      <p:ext uri="{BB962C8B-B14F-4D97-AF65-F5344CB8AC3E}">
        <p14:creationId xmlns:p14="http://schemas.microsoft.com/office/powerpoint/2010/main" val="4011812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927577-6A82-E993-B8C0-F0E16E4CA478}"/>
              </a:ext>
            </a:extLst>
          </p:cNvPr>
          <p:cNvSpPr>
            <a:spLocks noGrp="1"/>
          </p:cNvSpPr>
          <p:nvPr>
            <p:ph type="title"/>
          </p:nvPr>
        </p:nvSpPr>
        <p:spPr>
          <a:xfrm>
            <a:off x="239152" y="185541"/>
            <a:ext cx="11479236" cy="714792"/>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r>
              <a:rPr lang="es-ES" b="1" dirty="0"/>
              <a:t>Constitución y Responsabilidad:</a:t>
            </a:r>
            <a:br>
              <a:rPr lang="es-ES" b="1" dirty="0"/>
            </a:br>
            <a:endParaRPr lang="es-ES" b="1" dirty="0"/>
          </a:p>
        </p:txBody>
      </p:sp>
      <p:sp>
        <p:nvSpPr>
          <p:cNvPr id="3" name="Marcador de contenido 2">
            <a:extLst>
              <a:ext uri="{FF2B5EF4-FFF2-40B4-BE49-F238E27FC236}">
                <a16:creationId xmlns:a16="http://schemas.microsoft.com/office/drawing/2014/main" id="{39C9D8F5-DC90-9D26-F196-EC6940B3444D}"/>
              </a:ext>
            </a:extLst>
          </p:cNvPr>
          <p:cNvSpPr>
            <a:spLocks noGrp="1"/>
          </p:cNvSpPr>
          <p:nvPr>
            <p:ph idx="1"/>
          </p:nvPr>
        </p:nvSpPr>
        <p:spPr>
          <a:xfrm>
            <a:off x="239152" y="1069145"/>
            <a:ext cx="11713696" cy="5788855"/>
          </a:xfrm>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r>
              <a:rPr lang="es-ES" dirty="0"/>
              <a:t>Los socios limitan su responsabilidad a la integración de las acciones fue suscriben o adquieran, salvo a la integración de los aportes, que responder solidaria e ilimitadamente a los terceros (art 43).</a:t>
            </a:r>
          </a:p>
          <a:p>
            <a:pPr marL="0" indent="0" algn="ctr">
              <a:buNone/>
            </a:pPr>
            <a:r>
              <a:rPr lang="es-ES" b="1" dirty="0"/>
              <a:t>Requisitos: </a:t>
            </a:r>
          </a:p>
          <a:p>
            <a:pPr marL="0" indent="0">
              <a:buNone/>
            </a:pPr>
            <a:r>
              <a:rPr lang="es-ES" dirty="0"/>
              <a:t>  Debe constituirse por instrumento Público o privado (firma certificada) y también podrá hacerse medios digitales (firma digital). </a:t>
            </a:r>
          </a:p>
          <a:p>
            <a:pPr marL="0" indent="0" algn="ctr">
              <a:buNone/>
            </a:pPr>
            <a:r>
              <a:rPr lang="es-ES" b="1" dirty="0"/>
              <a:t>Contenido del instrumento:</a:t>
            </a:r>
          </a:p>
          <a:p>
            <a:pPr marL="0" indent="0">
              <a:buNone/>
            </a:pPr>
            <a:r>
              <a:rPr lang="es-ES" b="1" dirty="0"/>
              <a:t> </a:t>
            </a:r>
            <a:r>
              <a:rPr lang="es-ES" dirty="0"/>
              <a:t>(art. 36) como mínimo, debe contener: </a:t>
            </a:r>
          </a:p>
          <a:p>
            <a:r>
              <a:rPr lang="es-ES" dirty="0"/>
              <a:t>1)	Datos de personal físicas o Jurídicas que la integren (nombre, nacionalidad, CUIT, CUIL, DNI, </a:t>
            </a:r>
            <a:r>
              <a:rPr lang="es-ES" dirty="0" err="1"/>
              <a:t>etc</a:t>
            </a:r>
            <a:r>
              <a:rPr lang="es-ES" dirty="0"/>
              <a:t>).</a:t>
            </a:r>
          </a:p>
          <a:p>
            <a:r>
              <a:rPr lang="es-ES" dirty="0"/>
              <a:t>2)	Denominación social "con expresión ""SAS". En caso de que esta se omita, la responsabilidad de los administradores y representantes es ilimitada y solidaria. </a:t>
            </a:r>
          </a:p>
          <a:p>
            <a:r>
              <a:rPr lang="es-ES" dirty="0"/>
              <a:t>3)	 Domicilio y Sede social.</a:t>
            </a:r>
          </a:p>
          <a:p>
            <a:r>
              <a:rPr lang="es-ES" dirty="0"/>
              <a:t>4)	Designación de su objeto: puede ser amplio o plural y las actividades que lo constituyan podrán guardar o no conexidad o relación entre ellas.</a:t>
            </a:r>
          </a:p>
          <a:p>
            <a:r>
              <a:rPr lang="es-ES" dirty="0"/>
              <a:t>5)	Plazo de duración (determinado sí o sí)</a:t>
            </a:r>
          </a:p>
          <a:p>
            <a:endParaRPr lang="es-ES" dirty="0"/>
          </a:p>
        </p:txBody>
      </p:sp>
    </p:spTree>
    <p:extLst>
      <p:ext uri="{BB962C8B-B14F-4D97-AF65-F5344CB8AC3E}">
        <p14:creationId xmlns:p14="http://schemas.microsoft.com/office/powerpoint/2010/main" val="3458532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26DDB3E-8AF9-CFBA-94AA-D6F08FC04917}"/>
              </a:ext>
            </a:extLst>
          </p:cNvPr>
          <p:cNvSpPr>
            <a:spLocks noGrp="1"/>
          </p:cNvSpPr>
          <p:nvPr>
            <p:ph idx="1"/>
          </p:nvPr>
        </p:nvSpPr>
        <p:spPr>
          <a:xfrm>
            <a:off x="167143" y="956603"/>
            <a:ext cx="11734126" cy="5901397"/>
          </a:xfrm>
        </p:spPr>
        <p:style>
          <a:lnRef idx="1">
            <a:schemeClr val="accent2"/>
          </a:lnRef>
          <a:fillRef idx="2">
            <a:schemeClr val="accent2"/>
          </a:fillRef>
          <a:effectRef idx="1">
            <a:schemeClr val="accent2"/>
          </a:effectRef>
          <a:fontRef idx="minor">
            <a:schemeClr val="dk1"/>
          </a:fontRef>
        </p:style>
        <p:txBody>
          <a:bodyPr>
            <a:normAutofit/>
          </a:bodyPr>
          <a:lstStyle/>
          <a:p>
            <a:pPr algn="just"/>
            <a:r>
              <a:rPr lang="es-ES" dirty="0"/>
              <a:t>6)	 Capital Social y el aporte de cada socio: Debe constar el monto en moneda nacional, la forma de integración, aumento del mismo, caracteres de las acciones, etc. El instrumento constitutivo, además, contemplará la suscripción del capital, el monto y la forma de integración y, si correspondiere, el plazo para el pago del saldo adeudado, el que no podrá exceder de dos (2) años desde la firma de dicho instrumento.</a:t>
            </a:r>
          </a:p>
          <a:p>
            <a:pPr algn="just"/>
            <a:r>
              <a:rPr lang="es-ES" dirty="0"/>
              <a:t>7)	Organización de la administración, reunión de socios, fiscalización, etc. El instrumento constitutivo deberá contener la individualización de los integrantes de los órganos de administración y, en su caso, del órgano de fiscalización, fijándose el término de duración en los cargos e individualizándose el domicilio donde serán válidas todas las notificaciones que se les efectúen en tal carácter. En todos los casos, deberá designarse representante legal.</a:t>
            </a:r>
          </a:p>
          <a:p>
            <a:pPr algn="just"/>
            <a:r>
              <a:rPr lang="es-ES" dirty="0"/>
              <a:t>8)	Reglas para distribuir utilidades y Soportar perdidas.</a:t>
            </a:r>
          </a:p>
          <a:p>
            <a:pPr algn="just"/>
            <a:r>
              <a:rPr lang="es-ES" dirty="0"/>
              <a:t>9)	Clausulas necesarias para establecer derechos y obligaciones de los socios entre sí y respecto de terceros. </a:t>
            </a:r>
          </a:p>
          <a:p>
            <a:pPr algn="just"/>
            <a:r>
              <a:rPr lang="es-ES" dirty="0"/>
              <a:t>10)	Clausulas sobre funcionamiento, disolución y Liquidación. </a:t>
            </a:r>
          </a:p>
          <a:p>
            <a:pPr algn="just"/>
            <a:r>
              <a:rPr lang="es-ES" dirty="0"/>
              <a:t>11)	Fecha de cierre de ejercicios</a:t>
            </a:r>
          </a:p>
          <a:p>
            <a:pPr algn="just"/>
            <a:endParaRPr lang="es-ES" dirty="0"/>
          </a:p>
        </p:txBody>
      </p:sp>
      <p:pic>
        <p:nvPicPr>
          <p:cNvPr id="4" name="Imagen 3">
            <a:extLst>
              <a:ext uri="{FF2B5EF4-FFF2-40B4-BE49-F238E27FC236}">
                <a16:creationId xmlns:a16="http://schemas.microsoft.com/office/drawing/2014/main" id="{0357B592-031C-D3DA-BECA-B9F28932D5B9}"/>
              </a:ext>
            </a:extLst>
          </p:cNvPr>
          <p:cNvPicPr>
            <a:picLocks noChangeAspect="1"/>
          </p:cNvPicPr>
          <p:nvPr/>
        </p:nvPicPr>
        <p:blipFill>
          <a:blip r:embed="rId2"/>
          <a:stretch>
            <a:fillRect/>
          </a:stretch>
        </p:blipFill>
        <p:spPr>
          <a:xfrm>
            <a:off x="167142" y="0"/>
            <a:ext cx="11491956" cy="835224"/>
          </a:xfrm>
          <a:prstGeom prst="rect">
            <a:avLst/>
          </a:prstGeom>
        </p:spPr>
      </p:pic>
    </p:spTree>
    <p:extLst>
      <p:ext uri="{BB962C8B-B14F-4D97-AF65-F5344CB8AC3E}">
        <p14:creationId xmlns:p14="http://schemas.microsoft.com/office/powerpoint/2010/main" val="4861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A3C0EC-1D5D-016E-9F05-35BE11BEA895}"/>
              </a:ext>
            </a:extLst>
          </p:cNvPr>
          <p:cNvSpPr>
            <a:spLocks noGrp="1"/>
          </p:cNvSpPr>
          <p:nvPr>
            <p:ph type="title"/>
          </p:nvPr>
        </p:nvSpPr>
        <p:spPr>
          <a:xfrm>
            <a:off x="0" y="0"/>
            <a:ext cx="11971606" cy="1049235"/>
          </a:xfrm>
        </p:spPr>
        <p:style>
          <a:lnRef idx="1">
            <a:schemeClr val="accent2"/>
          </a:lnRef>
          <a:fillRef idx="2">
            <a:schemeClr val="accent2"/>
          </a:fillRef>
          <a:effectRef idx="1">
            <a:schemeClr val="accent2"/>
          </a:effectRef>
          <a:fontRef idx="minor">
            <a:schemeClr val="dk1"/>
          </a:fontRef>
        </p:style>
        <p:txBody>
          <a:bodyPr/>
          <a:lstStyle/>
          <a:p>
            <a:pPr algn="ctr"/>
            <a:r>
              <a:rPr lang="es-ES" dirty="0"/>
              <a:t>Inscripción </a:t>
            </a:r>
          </a:p>
        </p:txBody>
      </p:sp>
      <p:sp>
        <p:nvSpPr>
          <p:cNvPr id="3" name="Marcador de contenido 2">
            <a:extLst>
              <a:ext uri="{FF2B5EF4-FFF2-40B4-BE49-F238E27FC236}">
                <a16:creationId xmlns:a16="http://schemas.microsoft.com/office/drawing/2014/main" id="{925DBE96-5533-A324-BBCE-47012B95F051}"/>
              </a:ext>
            </a:extLst>
          </p:cNvPr>
          <p:cNvSpPr>
            <a:spLocks noGrp="1"/>
          </p:cNvSpPr>
          <p:nvPr>
            <p:ph idx="1"/>
          </p:nvPr>
        </p:nvSpPr>
        <p:spPr>
          <a:xfrm>
            <a:off x="0" y="1181686"/>
            <a:ext cx="11971606" cy="5472332"/>
          </a:xfrm>
        </p:spPr>
        <p:style>
          <a:lnRef idx="1">
            <a:schemeClr val="accent2"/>
          </a:lnRef>
          <a:fillRef idx="2">
            <a:schemeClr val="accent2"/>
          </a:fillRef>
          <a:effectRef idx="1">
            <a:schemeClr val="accent2"/>
          </a:effectRef>
          <a:fontRef idx="minor">
            <a:schemeClr val="dk1"/>
          </a:fontRef>
        </p:style>
        <p:txBody>
          <a:bodyPr>
            <a:normAutofit lnSpcReduction="10000"/>
          </a:bodyPr>
          <a:lstStyle/>
          <a:p>
            <a:r>
              <a:rPr lang="es-ES" dirty="0"/>
              <a:t>Los Registros inscripción deben ofrecer modelos “tipos” para facilitar la inscripción. </a:t>
            </a:r>
          </a:p>
          <a:p>
            <a:r>
              <a:rPr lang="es-ES" dirty="0"/>
              <a:t>La documentación debe presentarse ante el Registro Público que, precio cumplimiento de los requisitos formales y de ley procederá a su inscripción, lo que se hará dentro de las 24 horas hábiles siguientes (si se usa el modelo aprobado). </a:t>
            </a:r>
          </a:p>
          <a:p>
            <a:pPr algn="ctr"/>
            <a:r>
              <a:rPr lang="es-ES" b="1" dirty="0"/>
              <a:t>Limitaciones: (no pueden constituir SAS)</a:t>
            </a:r>
          </a:p>
          <a:p>
            <a:r>
              <a:rPr lang="es-ES" dirty="0"/>
              <a:t>1)	Sociedades comprendidas en el art 299 de la LGS, es decir: </a:t>
            </a:r>
          </a:p>
          <a:p>
            <a:r>
              <a:rPr lang="es-ES" dirty="0"/>
              <a:t>o	Inc. 3: Soc. de económica mixta o se encuentren comprendidas en la Sección VI;</a:t>
            </a:r>
          </a:p>
          <a:p>
            <a:r>
              <a:rPr lang="es-ES" dirty="0"/>
              <a:t>o	Inc. 4:  Soc. que realicen operaciones de capitalización, ahorro o en cualquier forma requieran dinero o valores al público con promesas de prestaciones o beneficios futuros;</a:t>
            </a:r>
          </a:p>
          <a:p>
            <a:r>
              <a:rPr lang="es-ES" dirty="0"/>
              <a:t>o	Inc. 5: Soc. que exploten concesiones o servicios públicos.</a:t>
            </a:r>
          </a:p>
          <a:p>
            <a:r>
              <a:rPr lang="es-ES" dirty="0"/>
              <a:t>2)	No podrá ser controlada </a:t>
            </a:r>
          </a:p>
          <a:p>
            <a:r>
              <a:rPr lang="es-ES" dirty="0"/>
              <a:t>3)	No podrá participar en más de treinta por ciento (30%) del capital de sociedades comprendidas en los supuestos mencionados en el inciso 1 precedente.</a:t>
            </a:r>
          </a:p>
          <a:p>
            <a:endParaRPr lang="es-ES" dirty="0"/>
          </a:p>
        </p:txBody>
      </p:sp>
    </p:spTree>
    <p:extLst>
      <p:ext uri="{BB962C8B-B14F-4D97-AF65-F5344CB8AC3E}">
        <p14:creationId xmlns:p14="http://schemas.microsoft.com/office/powerpoint/2010/main" val="1094075510"/>
      </p:ext>
    </p:extLst>
  </p:cSld>
  <p:clrMapOvr>
    <a:masterClrMapping/>
  </p:clrMapOvr>
</p:sld>
</file>

<file path=ppt/theme/theme1.xml><?xml version="1.0" encoding="utf-8"?>
<a:theme xmlns:a="http://schemas.openxmlformats.org/drawingml/2006/main" name="Galería">
  <a:themeElements>
    <a:clrScheme name="Galerí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ía">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í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334</TotalTime>
  <Words>2614</Words>
  <Application>Microsoft Office PowerPoint</Application>
  <PresentationFormat>Panorámica</PresentationFormat>
  <Paragraphs>137</Paragraphs>
  <Slides>31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31</vt:i4>
      </vt:variant>
    </vt:vector>
  </HeadingPairs>
  <TitlesOfParts>
    <vt:vector size="35" baseType="lpstr">
      <vt:lpstr>Arial</vt:lpstr>
      <vt:lpstr>Gill Sans MT</vt:lpstr>
      <vt:lpstr>Verdana</vt:lpstr>
      <vt:lpstr>Galería</vt:lpstr>
      <vt:lpstr> SOCIEDADES POR ACCIONES SIMPLIFICADAS  </vt:lpstr>
      <vt:lpstr>Presentación de PowerPoint</vt:lpstr>
      <vt:lpstr>. </vt:lpstr>
      <vt:lpstr> capital social </vt:lpstr>
      <vt:lpstr>Presentación de PowerPoint</vt:lpstr>
      <vt:lpstr>¿ Como se forma una sas?  Tramite </vt:lpstr>
      <vt:lpstr>Constitución y Responsabilidad: </vt:lpstr>
      <vt:lpstr>Presentación de PowerPoint</vt:lpstr>
      <vt:lpstr>Inscripción </vt:lpstr>
      <vt:lpstr>Presentación de PowerPoint</vt:lpstr>
      <vt:lpstr>Organización de la Sociedad</vt:lpstr>
      <vt:lpstr> órgano de administracion</vt:lpstr>
      <vt:lpstr>2) Órgano de Gobierno </vt:lpstr>
      <vt:lpstr>3) Órgano de fiscalización </vt:lpstr>
      <vt:lpstr>constituir una sas</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SOCIEDADES POR ACCIONES SIMPLIFICADAS  </dc:title>
  <dc:creator>Nailé Prandi</dc:creator>
  <cp:lastModifiedBy>Naile anahi prandi</cp:lastModifiedBy>
  <cp:revision>51</cp:revision>
  <dcterms:created xsi:type="dcterms:W3CDTF">2022-09-23T10:38:37Z</dcterms:created>
  <dcterms:modified xsi:type="dcterms:W3CDTF">2023-10-04T17:57:53Z</dcterms:modified>
</cp:coreProperties>
</file>