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5" r:id="rId5"/>
    <p:sldId id="258" r:id="rId6"/>
    <p:sldId id="259" r:id="rId7"/>
    <p:sldId id="260" r:id="rId8"/>
    <p:sldId id="262" r:id="rId9"/>
    <p:sldId id="263" r:id="rId10"/>
    <p:sldId id="264" r:id="rId11"/>
    <p:sldId id="285" r:id="rId12"/>
    <p:sldId id="261" r:id="rId13"/>
    <p:sldId id="266" r:id="rId14"/>
    <p:sldId id="281" r:id="rId15"/>
    <p:sldId id="267" r:id="rId16"/>
    <p:sldId id="286" r:id="rId17"/>
    <p:sldId id="282" r:id="rId18"/>
    <p:sldId id="268" r:id="rId19"/>
    <p:sldId id="269" r:id="rId20"/>
    <p:sldId id="283" r:id="rId21"/>
    <p:sldId id="273" r:id="rId22"/>
    <p:sldId id="274" r:id="rId23"/>
    <p:sldId id="275" r:id="rId24"/>
    <p:sldId id="276" r:id="rId25"/>
    <p:sldId id="277" r:id="rId26"/>
    <p:sldId id="279" r:id="rId27"/>
    <p:sldId id="278" r:id="rId28"/>
    <p:sldId id="280" r:id="rId29"/>
    <p:sldId id="284"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B8105F-51E0-8FC3-6844-3D5E92492B0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CEE583C-4BF1-FF09-D5A3-0114B3242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C32BACA-5D9A-7A50-9461-FE99A4278219}"/>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5" name="Marcador de pie de página 4">
            <a:extLst>
              <a:ext uri="{FF2B5EF4-FFF2-40B4-BE49-F238E27FC236}">
                <a16:creationId xmlns:a16="http://schemas.microsoft.com/office/drawing/2014/main" id="{1D3CD492-F301-3576-DEBE-D226F8E1A4F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6EEFFF6-9A9A-D845-049A-A5E9AD232F30}"/>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3602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09772-BE04-4D36-00FC-8C2CE72E28A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50A8ED5-DD1B-ED0A-24AF-42AE9579A5A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E465FEC-D914-D7CB-00E2-030AB36FDA64}"/>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5" name="Marcador de pie de página 4">
            <a:extLst>
              <a:ext uri="{FF2B5EF4-FFF2-40B4-BE49-F238E27FC236}">
                <a16:creationId xmlns:a16="http://schemas.microsoft.com/office/drawing/2014/main" id="{B41F474C-ABF3-8ECE-1AF7-B4AB1ABEEFF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1D01553-6CA7-9265-DF26-EB0985C5CD4B}"/>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84717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E3B7A5-CDF0-16B8-926D-708E5445278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6A2926D-83A0-971D-1A31-5A13A338BA2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F4C7EB-2763-1D4E-BF69-A0FA259254B1}"/>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5" name="Marcador de pie de página 4">
            <a:extLst>
              <a:ext uri="{FF2B5EF4-FFF2-40B4-BE49-F238E27FC236}">
                <a16:creationId xmlns:a16="http://schemas.microsoft.com/office/drawing/2014/main" id="{AB0D4877-B8F2-7F22-28C5-B50CBA179AA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AC30965-BE9E-1DF6-6514-9FD7B0E97142}"/>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23159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F9A0DC-9749-8081-4F90-BA5C07BCDB4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D350D94-7E44-6A58-D9EC-0FA5892AF0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9BEE955-400E-9CA3-4957-000AFE2DE95A}"/>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5" name="Marcador de pie de página 4">
            <a:extLst>
              <a:ext uri="{FF2B5EF4-FFF2-40B4-BE49-F238E27FC236}">
                <a16:creationId xmlns:a16="http://schemas.microsoft.com/office/drawing/2014/main" id="{95E04D30-8DD2-8A93-6B87-44139C6A4DA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3B4D939-BA17-A05F-478F-249F9A7C8982}"/>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373889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71CFA3-DFE6-77D7-06DA-370AE09A7F6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382CDC43-E7A7-E343-B230-E515CE04B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089EB85-17C1-6407-4830-0B3AACA46AB2}"/>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5" name="Marcador de pie de página 4">
            <a:extLst>
              <a:ext uri="{FF2B5EF4-FFF2-40B4-BE49-F238E27FC236}">
                <a16:creationId xmlns:a16="http://schemas.microsoft.com/office/drawing/2014/main" id="{706AA625-FC8D-81AA-184B-8C518829A79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681E8D-9B2D-7C11-E931-843E7344E92F}"/>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18075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951A68-848A-3B73-5FBE-D97127E6925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BF721F2-1557-7047-6EBD-E955B29EE6A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9E71E9A-4D0A-A3F2-BCFC-426CF84772F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1FC614A-3740-0EC2-D3C8-29783C6628D1}"/>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6" name="Marcador de pie de página 5">
            <a:extLst>
              <a:ext uri="{FF2B5EF4-FFF2-40B4-BE49-F238E27FC236}">
                <a16:creationId xmlns:a16="http://schemas.microsoft.com/office/drawing/2014/main" id="{F208B27C-DA0F-42E6-13EB-65C4AA2BE13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5D63AFB-6E01-2654-3AC0-5B3BA58B4FB2}"/>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22708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DD321B-B50F-DE6D-AFEA-2DB195125E80}"/>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032DF70-F47F-EFED-1D0E-6BCEB355CD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4571B2-AC32-160B-7E44-CC7314A6D34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C15A4652-F364-024A-D44D-DDE14D5D9C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456C1E3-365F-768D-BFFB-3C27DF496E4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9123D9C-9578-D420-3EB9-93081181BAEC}"/>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8" name="Marcador de pie de página 7">
            <a:extLst>
              <a:ext uri="{FF2B5EF4-FFF2-40B4-BE49-F238E27FC236}">
                <a16:creationId xmlns:a16="http://schemas.microsoft.com/office/drawing/2014/main" id="{F39164A2-594A-5135-CD36-3928C42158A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3811C379-A631-0786-4E4E-1ED3DA55BA3E}"/>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61245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F31EB6-0227-42A8-77E8-5C8DAF38E65B}"/>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DA005E0-A289-080E-A7EA-D9BB8A3757AD}"/>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4" name="Marcador de pie de página 3">
            <a:extLst>
              <a:ext uri="{FF2B5EF4-FFF2-40B4-BE49-F238E27FC236}">
                <a16:creationId xmlns:a16="http://schemas.microsoft.com/office/drawing/2014/main" id="{5FBBC852-9014-DFFB-A487-F6FB0AAE5A57}"/>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C8159C2B-4E5F-156C-473A-4CA96824F8AE}"/>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21598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0067358-3B7A-E9E6-9298-1BBDBB10F66F}"/>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3" name="Marcador de pie de página 2">
            <a:extLst>
              <a:ext uri="{FF2B5EF4-FFF2-40B4-BE49-F238E27FC236}">
                <a16:creationId xmlns:a16="http://schemas.microsoft.com/office/drawing/2014/main" id="{ACA0AFDC-A6CD-C297-375E-BEC92A571F7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A10E163E-866D-F255-F7E7-B2B4FD88FA35}"/>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76879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F526D7-AC52-3EB1-ACF5-D9089E2121D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9C617E2-B343-4F36-B2B7-DC4F8639C8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2721F67-966E-E7CC-8EB1-1407E0FD5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AFAB9A6-F107-A120-5830-AB9734AD1737}"/>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6" name="Marcador de pie de página 5">
            <a:extLst>
              <a:ext uri="{FF2B5EF4-FFF2-40B4-BE49-F238E27FC236}">
                <a16:creationId xmlns:a16="http://schemas.microsoft.com/office/drawing/2014/main" id="{734B70B2-CA55-0DAF-F49A-EEF9B2EC461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3099BFF-A16E-9C34-3BFA-DC1DB51A3263}"/>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22840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20A47E-2C0F-9CB3-C00B-69FBC6DB92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8F37BC7-53D4-76DF-EB18-ED42FA173A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C175E293-4986-EEFB-B09C-F913A7916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9CB458C-91AE-2425-B2C4-3DB4CBCF9628}"/>
              </a:ext>
            </a:extLst>
          </p:cNvPr>
          <p:cNvSpPr>
            <a:spLocks noGrp="1"/>
          </p:cNvSpPr>
          <p:nvPr>
            <p:ph type="dt" sz="half" idx="10"/>
          </p:nvPr>
        </p:nvSpPr>
        <p:spPr/>
        <p:txBody>
          <a:bodyPr/>
          <a:lstStyle/>
          <a:p>
            <a:fld id="{9F0A6240-5B6B-4FD7-99C9-4F6DDCB96306}" type="datetimeFigureOut">
              <a:rPr lang="es-ES" smtClean="0"/>
              <a:t>28/07/2023</a:t>
            </a:fld>
            <a:endParaRPr lang="es-ES"/>
          </a:p>
        </p:txBody>
      </p:sp>
      <p:sp>
        <p:nvSpPr>
          <p:cNvPr id="6" name="Marcador de pie de página 5">
            <a:extLst>
              <a:ext uri="{FF2B5EF4-FFF2-40B4-BE49-F238E27FC236}">
                <a16:creationId xmlns:a16="http://schemas.microsoft.com/office/drawing/2014/main" id="{FF997737-8486-2EDC-4AEC-63A0F678A4C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CC98A91-AF99-4F1E-B487-AEB635F58E8C}"/>
              </a:ext>
            </a:extLst>
          </p:cNvPr>
          <p:cNvSpPr>
            <a:spLocks noGrp="1"/>
          </p:cNvSpPr>
          <p:nvPr>
            <p:ph type="sldNum" sz="quarter" idx="12"/>
          </p:nvPr>
        </p:nvSpPr>
        <p:spPr/>
        <p:txBody>
          <a:bodyPr/>
          <a:lstStyle/>
          <a:p>
            <a:fld id="{C1DC86E5-64F8-434E-9710-93F61BBC418F}" type="slidenum">
              <a:rPr lang="es-ES" smtClean="0"/>
              <a:t>‹Nº›</a:t>
            </a:fld>
            <a:endParaRPr lang="es-ES"/>
          </a:p>
        </p:txBody>
      </p:sp>
    </p:spTree>
    <p:extLst>
      <p:ext uri="{BB962C8B-B14F-4D97-AF65-F5344CB8AC3E}">
        <p14:creationId xmlns:p14="http://schemas.microsoft.com/office/powerpoint/2010/main" val="116527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6976354-F482-C709-1FAC-C14541043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28E7FCA-4C74-293E-F3A5-1C0410806F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B288640-97BA-E0EA-DFB6-8597468E0E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A6240-5B6B-4FD7-99C9-4F6DDCB96306}" type="datetimeFigureOut">
              <a:rPr lang="es-ES" smtClean="0"/>
              <a:t>28/07/2023</a:t>
            </a:fld>
            <a:endParaRPr lang="es-ES"/>
          </a:p>
        </p:txBody>
      </p:sp>
      <p:sp>
        <p:nvSpPr>
          <p:cNvPr id="5" name="Marcador de pie de página 4">
            <a:extLst>
              <a:ext uri="{FF2B5EF4-FFF2-40B4-BE49-F238E27FC236}">
                <a16:creationId xmlns:a16="http://schemas.microsoft.com/office/drawing/2014/main" id="{6A66F10C-FBAF-82D3-ADB9-50B49E14B2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E1A1D7F-1552-3956-F211-C69106C3C9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C86E5-64F8-434E-9710-93F61BBC418F}" type="slidenum">
              <a:rPr lang="es-ES" smtClean="0"/>
              <a:t>‹Nº›</a:t>
            </a:fld>
            <a:endParaRPr lang="es-ES"/>
          </a:p>
        </p:txBody>
      </p:sp>
    </p:spTree>
    <p:extLst>
      <p:ext uri="{BB962C8B-B14F-4D97-AF65-F5344CB8AC3E}">
        <p14:creationId xmlns:p14="http://schemas.microsoft.com/office/powerpoint/2010/main" val="984173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275F02-1D4D-9D8C-4034-AE2982EEFE16}"/>
              </a:ext>
            </a:extLst>
          </p:cNvPr>
          <p:cNvSpPr>
            <a:spLocks noGrp="1"/>
          </p:cNvSpPr>
          <p:nvPr>
            <p:ph type="ctrTitle"/>
          </p:nvPr>
        </p:nvSpPr>
        <p:spPr>
          <a:xfrm>
            <a:off x="1086677" y="318052"/>
            <a:ext cx="9806609" cy="1539807"/>
          </a:xfrm>
        </p:spPr>
        <p:style>
          <a:lnRef idx="3">
            <a:schemeClr val="lt1"/>
          </a:lnRef>
          <a:fillRef idx="1">
            <a:schemeClr val="accent4"/>
          </a:fillRef>
          <a:effectRef idx="1">
            <a:schemeClr val="accent4"/>
          </a:effectRef>
          <a:fontRef idx="minor">
            <a:schemeClr val="lt1"/>
          </a:fontRef>
        </p:style>
        <p:txBody>
          <a:bodyPr/>
          <a:lstStyle/>
          <a:p>
            <a:r>
              <a:rPr lang="es-ES" b="1" dirty="0"/>
              <a:t>SOCIEDAD ANÓNIMA </a:t>
            </a:r>
          </a:p>
        </p:txBody>
      </p:sp>
      <p:sp>
        <p:nvSpPr>
          <p:cNvPr id="5" name="CuadroTexto 4">
            <a:extLst>
              <a:ext uri="{FF2B5EF4-FFF2-40B4-BE49-F238E27FC236}">
                <a16:creationId xmlns:a16="http://schemas.microsoft.com/office/drawing/2014/main" id="{DA4DAC0B-2BBC-60B4-7E40-EB12477F4A3B}"/>
              </a:ext>
            </a:extLst>
          </p:cNvPr>
          <p:cNvSpPr txBox="1"/>
          <p:nvPr/>
        </p:nvSpPr>
        <p:spPr>
          <a:xfrm>
            <a:off x="1086677" y="2040834"/>
            <a:ext cx="9806609" cy="42845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es-ES" dirty="0"/>
          </a:p>
        </p:txBody>
      </p:sp>
      <p:pic>
        <p:nvPicPr>
          <p:cNvPr id="6" name="Imagen 5">
            <a:extLst>
              <a:ext uri="{FF2B5EF4-FFF2-40B4-BE49-F238E27FC236}">
                <a16:creationId xmlns:a16="http://schemas.microsoft.com/office/drawing/2014/main" id="{7EF10851-6D1B-C33A-E7D2-38ED52140402}"/>
              </a:ext>
            </a:extLst>
          </p:cNvPr>
          <p:cNvPicPr>
            <a:picLocks noChangeAspect="1"/>
          </p:cNvPicPr>
          <p:nvPr/>
        </p:nvPicPr>
        <p:blipFill>
          <a:blip r:embed="rId2"/>
          <a:stretch>
            <a:fillRect/>
          </a:stretch>
        </p:blipFill>
        <p:spPr>
          <a:xfrm>
            <a:off x="3618046" y="2964687"/>
            <a:ext cx="4744076" cy="3177697"/>
          </a:xfrm>
          <a:prstGeom prst="rect">
            <a:avLst/>
          </a:prstGeom>
        </p:spPr>
      </p:pic>
    </p:spTree>
    <p:extLst>
      <p:ext uri="{BB962C8B-B14F-4D97-AF65-F5344CB8AC3E}">
        <p14:creationId xmlns:p14="http://schemas.microsoft.com/office/powerpoint/2010/main" val="9216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4DC2B7D-DFFE-DFC9-06EA-BDCEBC1D3044}"/>
              </a:ext>
            </a:extLst>
          </p:cNvPr>
          <p:cNvSpPr>
            <a:spLocks noGrp="1"/>
          </p:cNvSpPr>
          <p:nvPr>
            <p:ph idx="1"/>
          </p:nvPr>
        </p:nvSpPr>
        <p:spPr>
          <a:xfrm>
            <a:off x="164077" y="1020417"/>
            <a:ext cx="11863843" cy="5738191"/>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indent="0" algn="ctr">
              <a:spcBef>
                <a:spcPts val="720"/>
              </a:spcBef>
              <a:buNone/>
            </a:pPr>
            <a:r>
              <a:rPr lang="es-ES" sz="2000" b="1" u="sng" spc="15" dirty="0">
                <a:solidFill>
                  <a:srgbClr val="000000"/>
                </a:solidFill>
                <a:effectLst/>
                <a:ea typeface="Calibri" panose="020F0502020204030204" pitchFamily="34" charset="0"/>
                <a:cs typeface="Times New Roman" panose="02020603050405020304" pitchFamily="18" charset="0"/>
              </a:rPr>
              <a:t>2) CONSTITUCIÓN POR SUSCRIPCIÓN PÚBLICA ( </a:t>
            </a:r>
            <a:r>
              <a:rPr lang="es-ES" sz="2000" b="1" u="sng" spc="15" dirty="0">
                <a:solidFill>
                  <a:srgbClr val="000000"/>
                </a:solidFill>
                <a:ea typeface="Calibri" panose="020F0502020204030204" pitchFamily="34" charset="0"/>
                <a:cs typeface="Times New Roman" panose="02020603050405020304" pitchFamily="18" charset="0"/>
              </a:rPr>
              <a:t>Art. 168 a 175)</a:t>
            </a:r>
          </a:p>
          <a:p>
            <a:pPr indent="182880" algn="just">
              <a:lnSpc>
                <a:spcPct val="150000"/>
              </a:lnSpc>
              <a:spcBef>
                <a:spcPts val="720"/>
              </a:spcBef>
            </a:pPr>
            <a:r>
              <a:rPr lang="es-ES" sz="1800" spc="15" dirty="0">
                <a:solidFill>
                  <a:srgbClr val="000000"/>
                </a:solidFill>
                <a:effectLst/>
                <a:ea typeface="Calibri" panose="020F0502020204030204" pitchFamily="34" charset="0"/>
                <a:cs typeface="Times New Roman" panose="02020603050405020304" pitchFamily="18" charset="0"/>
              </a:rPr>
              <a:t>Esta forma casi no </a:t>
            </a:r>
            <a:r>
              <a:rPr lang="es-ES" sz="1800" dirty="0">
                <a:solidFill>
                  <a:srgbClr val="000000"/>
                </a:solidFill>
                <a:effectLst/>
                <a:ea typeface="Calibri" panose="020F0502020204030204" pitchFamily="34" charset="0"/>
                <a:cs typeface="Times New Roman" panose="02020603050405020304" pitchFamily="18" charset="0"/>
              </a:rPr>
              <a:t>se utiliza en la práctica. En este caso, los interesados en crear la sociedad (llamados </a:t>
            </a:r>
            <a:r>
              <a:rPr lang="es-ES" sz="1800" spc="10" dirty="0">
                <a:solidFill>
                  <a:srgbClr val="000000"/>
                </a:solidFill>
                <a:effectLst/>
                <a:ea typeface="Calibri" panose="020F0502020204030204" pitchFamily="34" charset="0"/>
                <a:cs typeface="Times New Roman" panose="02020603050405020304" pitchFamily="18" charset="0"/>
              </a:rPr>
              <a:t>"promotores", que luego pueden convertirse en accionistas o no) recurren al público para reu­</a:t>
            </a:r>
            <a:r>
              <a:rPr lang="es-ES" sz="1800" spc="25" dirty="0">
                <a:solidFill>
                  <a:srgbClr val="000000"/>
                </a:solidFill>
                <a:effectLst/>
                <a:ea typeface="Calibri" panose="020F0502020204030204" pitchFamily="34" charset="0"/>
                <a:cs typeface="Times New Roman" panose="02020603050405020304" pitchFamily="18" charset="0"/>
              </a:rPr>
              <a:t>nir el capital necesario. En el art 175 se establece las obligaciones que tienen estos promotores.</a:t>
            </a:r>
            <a:endParaRPr lang="es-ES" sz="1800" dirty="0">
              <a:effectLst/>
              <a:ea typeface="Calibri" panose="020F0502020204030204" pitchFamily="34" charset="0"/>
              <a:cs typeface="Times New Roman" panose="02020603050405020304" pitchFamily="18" charset="0"/>
            </a:endParaRPr>
          </a:p>
          <a:p>
            <a:pPr indent="182880" algn="just">
              <a:lnSpc>
                <a:spcPct val="150000"/>
              </a:lnSpc>
            </a:pPr>
            <a:r>
              <a:rPr lang="es-ES" sz="1800" spc="5" dirty="0">
                <a:solidFill>
                  <a:srgbClr val="000000"/>
                </a:solidFill>
                <a:effectLst/>
                <a:ea typeface="Calibri" panose="020F0502020204030204" pitchFamily="34" charset="0"/>
                <a:cs typeface="Times New Roman" panose="02020603050405020304" pitchFamily="18" charset="0"/>
              </a:rPr>
              <a:t>Para ello, redactan un </a:t>
            </a:r>
            <a:r>
              <a:rPr lang="es-ES" sz="1800" i="1" spc="5" dirty="0">
                <a:solidFill>
                  <a:srgbClr val="000000"/>
                </a:solidFill>
                <a:effectLst/>
                <a:ea typeface="Calibri" panose="020F0502020204030204" pitchFamily="34" charset="0"/>
                <a:cs typeface="Times New Roman" panose="02020603050405020304" pitchFamily="18" charset="0"/>
              </a:rPr>
              <a:t>programa de fundación </a:t>
            </a:r>
            <a:r>
              <a:rPr lang="es-ES" sz="1800" spc="5" dirty="0">
                <a:solidFill>
                  <a:srgbClr val="000000"/>
                </a:solidFill>
                <a:effectLst/>
                <a:ea typeface="Calibri" panose="020F0502020204030204" pitchFamily="34" charset="0"/>
                <a:cs typeface="Times New Roman" panose="02020603050405020304" pitchFamily="18" charset="0"/>
              </a:rPr>
              <a:t>en el cual establecen las bases de la futura </a:t>
            </a:r>
            <a:r>
              <a:rPr lang="es-ES" sz="1800" spc="15" dirty="0">
                <a:solidFill>
                  <a:srgbClr val="000000"/>
                </a:solidFill>
                <a:effectLst/>
                <a:ea typeface="Calibri" panose="020F0502020204030204" pitchFamily="34" charset="0"/>
                <a:cs typeface="Times New Roman" panose="02020603050405020304" pitchFamily="18" charset="0"/>
              </a:rPr>
              <a:t>sociedad y designan un Banco que actuará como intermediario en la colocación de </a:t>
            </a:r>
            <a:r>
              <a:rPr lang="es-ES" sz="1800" spc="10" dirty="0">
                <a:solidFill>
                  <a:srgbClr val="000000"/>
                </a:solidFill>
                <a:effectLst/>
                <a:ea typeface="Calibri" panose="020F0502020204030204" pitchFamily="34" charset="0"/>
                <a:cs typeface="Times New Roman" panose="02020603050405020304" pitchFamily="18" charset="0"/>
              </a:rPr>
              <a:t>las acciones entre el público. El art 170 establece que requisitos debe cumplir este programa. </a:t>
            </a:r>
          </a:p>
          <a:p>
            <a:pPr indent="182880" algn="just">
              <a:lnSpc>
                <a:spcPct val="150000"/>
              </a:lnSpc>
            </a:pPr>
            <a:r>
              <a:rPr lang="es-ES" sz="1800" spc="5" dirty="0">
                <a:solidFill>
                  <a:srgbClr val="000000"/>
                </a:solidFill>
                <a:effectLst/>
                <a:ea typeface="Calibri" panose="020F0502020204030204" pitchFamily="34" charset="0"/>
                <a:cs typeface="Times New Roman" panose="02020603050405020304" pitchFamily="18" charset="0"/>
              </a:rPr>
              <a:t>Este programa debe ser aprobado por la autoridad de contralor e inscripto en el Registro Público. </a:t>
            </a:r>
            <a:r>
              <a:rPr lang="es-ES" sz="1800" spc="10" dirty="0">
                <a:solidFill>
                  <a:srgbClr val="000000"/>
                </a:solidFill>
                <a:ea typeface="Calibri" panose="020F0502020204030204" pitchFamily="34" charset="0"/>
                <a:cs typeface="Times New Roman" panose="02020603050405020304" pitchFamily="18" charset="0"/>
              </a:rPr>
              <a:t>D</a:t>
            </a:r>
            <a:r>
              <a:rPr lang="es-ES" sz="1800" spc="10" dirty="0">
                <a:solidFill>
                  <a:srgbClr val="000000"/>
                </a:solidFill>
                <a:effectLst/>
                <a:ea typeface="Calibri" panose="020F0502020204030204" pitchFamily="34" charset="0"/>
                <a:cs typeface="Times New Roman" panose="02020603050405020304" pitchFamily="18" charset="0"/>
              </a:rPr>
              <a:t>eberá presentarse para su inscripción en el Registro Público de Comercio en el plazo de quince (15) días. Omitida dicha presentación, en este plazo, caducará automáticamente la autorización administrativa.</a:t>
            </a:r>
          </a:p>
          <a:p>
            <a:pPr marL="514350" indent="-285750" algn="just">
              <a:lnSpc>
                <a:spcPct val="150000"/>
              </a:lnSpc>
            </a:pPr>
            <a:r>
              <a:rPr lang="es-ES" sz="1800" spc="10" dirty="0">
                <a:solidFill>
                  <a:srgbClr val="000000"/>
                </a:solidFill>
                <a:effectLst/>
                <a:ea typeface="Calibri" panose="020F0502020204030204" pitchFamily="34" charset="0"/>
                <a:cs typeface="Times New Roman" panose="02020603050405020304" pitchFamily="18" charset="0"/>
              </a:rPr>
              <a:t>El Banco deberá celebrar los contratos de suscripción </a:t>
            </a:r>
            <a:r>
              <a:rPr lang="es-ES" sz="1800" spc="20" dirty="0">
                <a:solidFill>
                  <a:srgbClr val="000000"/>
                </a:solidFill>
                <a:effectLst/>
                <a:ea typeface="Calibri" panose="020F0502020204030204" pitchFamily="34" charset="0"/>
                <a:cs typeface="Times New Roman" panose="02020603050405020304" pitchFamily="18" charset="0"/>
              </a:rPr>
              <a:t>con los interesados, cobrando por ello una comisión.</a:t>
            </a:r>
            <a:endParaRPr lang="es-ES" sz="1800" dirty="0">
              <a:effectLst/>
              <a:ea typeface="Calibri" panose="020F0502020204030204" pitchFamily="34" charset="0"/>
              <a:cs typeface="Times New Roman" panose="02020603050405020304" pitchFamily="18" charset="0"/>
            </a:endParaRPr>
          </a:p>
          <a:p>
            <a:pPr indent="182880" algn="just">
              <a:lnSpc>
                <a:spcPct val="150000"/>
              </a:lnSpc>
              <a:spcBef>
                <a:spcPts val="180"/>
              </a:spcBef>
            </a:pPr>
            <a:r>
              <a:rPr lang="es-ES" sz="1800" spc="20" dirty="0">
                <a:solidFill>
                  <a:srgbClr val="000000"/>
                </a:solidFill>
                <a:effectLst/>
                <a:ea typeface="Calibri" panose="020F0502020204030204" pitchFamily="34" charset="0"/>
                <a:cs typeface="Times New Roman" panose="02020603050405020304" pitchFamily="18" charset="0"/>
              </a:rPr>
              <a:t>Una vez suscriptas las acciones, se celebrará la </a:t>
            </a:r>
            <a:r>
              <a:rPr lang="es-ES" sz="1800" i="1" spc="20" dirty="0">
                <a:solidFill>
                  <a:srgbClr val="000000"/>
                </a:solidFill>
                <a:effectLst/>
                <a:ea typeface="Calibri" panose="020F0502020204030204" pitchFamily="34" charset="0"/>
                <a:cs typeface="Times New Roman" panose="02020603050405020304" pitchFamily="18" charset="0"/>
              </a:rPr>
              <a:t>asamblea constitutiva </a:t>
            </a:r>
            <a:r>
              <a:rPr lang="es-ES" sz="1800" spc="20" dirty="0">
                <a:solidFill>
                  <a:srgbClr val="000000"/>
                </a:solidFill>
                <a:effectLst/>
                <a:ea typeface="Calibri" panose="020F0502020204030204" pitchFamily="34" charset="0"/>
                <a:cs typeface="Times New Roman" panose="02020603050405020304" pitchFamily="18" charset="0"/>
              </a:rPr>
              <a:t>para fi­jar las pautas de funcionamiento de la sociedad. Finalmente se publicará e inscri­birá el contrato constitutivo, dando nacimiento a la sociedad.</a:t>
            </a:r>
            <a:endParaRPr lang="es-ES" sz="1800" dirty="0">
              <a:effectLst/>
              <a:ea typeface="Calibri" panose="020F050202020403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B7E0A144-A67C-34DA-EA5B-FE4CE04C18F4}"/>
              </a:ext>
            </a:extLst>
          </p:cNvPr>
          <p:cNvPicPr>
            <a:picLocks noChangeAspect="1"/>
          </p:cNvPicPr>
          <p:nvPr/>
        </p:nvPicPr>
        <p:blipFill>
          <a:blip r:embed="rId2"/>
          <a:stretch>
            <a:fillRect/>
          </a:stretch>
        </p:blipFill>
        <p:spPr>
          <a:xfrm>
            <a:off x="164078" y="0"/>
            <a:ext cx="11863844" cy="1176630"/>
          </a:xfrm>
          <a:prstGeom prst="rect">
            <a:avLst/>
          </a:prstGeom>
        </p:spPr>
      </p:pic>
    </p:spTree>
    <p:extLst>
      <p:ext uri="{BB962C8B-B14F-4D97-AF65-F5344CB8AC3E}">
        <p14:creationId xmlns:p14="http://schemas.microsoft.com/office/powerpoint/2010/main" val="332654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F8AADA6-E202-980C-E6E6-7CBF95C07FBF}"/>
              </a:ext>
            </a:extLst>
          </p:cNvPr>
          <p:cNvSpPr>
            <a:spLocks noGrp="1"/>
          </p:cNvSpPr>
          <p:nvPr>
            <p:ph idx="1"/>
          </p:nvPr>
        </p:nvSpPr>
        <p:spPr>
          <a:xfrm>
            <a:off x="159026" y="1192696"/>
            <a:ext cx="11635409" cy="5420139"/>
          </a:xfrm>
        </p:spPr>
        <p:style>
          <a:lnRef idx="1">
            <a:schemeClr val="accent4"/>
          </a:lnRef>
          <a:fillRef idx="2">
            <a:schemeClr val="accent4"/>
          </a:fillRef>
          <a:effectRef idx="1">
            <a:schemeClr val="accent4"/>
          </a:effectRef>
          <a:fontRef idx="minor">
            <a:schemeClr val="dk1"/>
          </a:fontRef>
        </p:style>
        <p:txBody>
          <a:bodyPr/>
          <a:lstStyle/>
          <a:p>
            <a:pPr marL="0" indent="0" algn="ctr">
              <a:lnSpc>
                <a:spcPct val="150000"/>
              </a:lnSpc>
              <a:buNone/>
            </a:pPr>
            <a:r>
              <a:rPr lang="es-ES" sz="2200" b="1" i="1" dirty="0"/>
              <a:t>¿ Qué tienen que hacer los promotores una vez que esta inscripta la sociedad? </a:t>
            </a:r>
          </a:p>
          <a:p>
            <a:pPr>
              <a:lnSpc>
                <a:spcPct val="150000"/>
              </a:lnSpc>
            </a:pPr>
            <a:r>
              <a:rPr lang="es-ES" sz="2000" dirty="0"/>
              <a:t>Hacer los tramites necesarios para la constitución, entregar la documentación al directorio y tienen responsabilidad solidaria e ilimitada. </a:t>
            </a:r>
          </a:p>
          <a:p>
            <a:pPr marL="0" indent="0" algn="ctr">
              <a:lnSpc>
                <a:spcPct val="150000"/>
              </a:lnSpc>
              <a:buNone/>
            </a:pPr>
            <a:r>
              <a:rPr lang="es-ES" sz="2200" b="1" i="1" dirty="0"/>
              <a:t>¿ Que derechos tienen los promotores? </a:t>
            </a:r>
          </a:p>
          <a:p>
            <a:pPr algn="just">
              <a:lnSpc>
                <a:spcPct val="150000"/>
              </a:lnSpc>
            </a:pPr>
            <a:r>
              <a:rPr lang="es-ES" sz="2000" dirty="0"/>
              <a:t>Al desembolso de los gastos, a la liberación de las obligaciones (solemnemente) y percibir una remuneración que es igual al 10% de las ganancias de la sociedad por 10 ejercicios ( hay que hacer un balance y cada ejercicio va a un balance). </a:t>
            </a:r>
          </a:p>
          <a:p>
            <a:pPr>
              <a:lnSpc>
                <a:spcPct val="150000"/>
              </a:lnSpc>
            </a:pPr>
            <a:endParaRPr lang="es-ES" sz="2000" dirty="0"/>
          </a:p>
          <a:p>
            <a:endParaRPr lang="es-ES" dirty="0"/>
          </a:p>
        </p:txBody>
      </p:sp>
      <p:pic>
        <p:nvPicPr>
          <p:cNvPr id="4" name="Imagen 3">
            <a:extLst>
              <a:ext uri="{FF2B5EF4-FFF2-40B4-BE49-F238E27FC236}">
                <a16:creationId xmlns:a16="http://schemas.microsoft.com/office/drawing/2014/main" id="{A3978D70-03F0-05C5-8CBE-64EFC5E75B67}"/>
              </a:ext>
            </a:extLst>
          </p:cNvPr>
          <p:cNvPicPr>
            <a:picLocks noChangeAspect="1"/>
          </p:cNvPicPr>
          <p:nvPr/>
        </p:nvPicPr>
        <p:blipFill>
          <a:blip r:embed="rId2"/>
          <a:stretch>
            <a:fillRect/>
          </a:stretch>
        </p:blipFill>
        <p:spPr>
          <a:xfrm>
            <a:off x="44808" y="16066"/>
            <a:ext cx="11863844" cy="1176630"/>
          </a:xfrm>
          <a:prstGeom prst="rect">
            <a:avLst/>
          </a:prstGeom>
        </p:spPr>
      </p:pic>
    </p:spTree>
    <p:extLst>
      <p:ext uri="{BB962C8B-B14F-4D97-AF65-F5344CB8AC3E}">
        <p14:creationId xmlns:p14="http://schemas.microsoft.com/office/powerpoint/2010/main" val="2144683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03740A5-9ED8-7506-B59F-45C54BB564E5}"/>
              </a:ext>
            </a:extLst>
          </p:cNvPr>
          <p:cNvSpPr>
            <a:spLocks noGrp="1"/>
          </p:cNvSpPr>
          <p:nvPr>
            <p:ph idx="1"/>
          </p:nvPr>
        </p:nvSpPr>
        <p:spPr>
          <a:xfrm>
            <a:off x="175590" y="1020418"/>
            <a:ext cx="11645348" cy="5618922"/>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dirty="0"/>
              <a:t> </a:t>
            </a:r>
            <a:r>
              <a:rPr lang="es-ES" sz="2000" b="1" u="sng" dirty="0"/>
              <a:t>SOCIEDADES ANONIMAS EN FORMACION </a:t>
            </a:r>
          </a:p>
          <a:p>
            <a:pPr algn="just">
              <a:lnSpc>
                <a:spcPct val="150000"/>
              </a:lnSpc>
            </a:pPr>
            <a:r>
              <a:rPr lang="es-ES" sz="1800" dirty="0"/>
              <a:t>Las sociedades pueden estar en tres estados/etapas: en formación, propiamente dicha, y en liquidación. En esas tres etapas tienen la personería suficiente como para operar. En la </a:t>
            </a:r>
            <a:r>
              <a:rPr lang="es-ES" sz="1800" dirty="0" err="1"/>
              <a:t>soc.</a:t>
            </a:r>
            <a:r>
              <a:rPr lang="es-ES" sz="1800" dirty="0"/>
              <a:t> en formación la personalidad le alcanza para realizar por intermedio de sus órganos correspondientes para realizar todos los actos que sean necesarios para su inscripción como así también para recibir los aportes en bienes y depósitos que van al banco como parte de la integración (aunque no exista la obligación de los socios, pero si lo hacen se deposita en el banco) </a:t>
            </a:r>
          </a:p>
          <a:p>
            <a:pPr algn="just">
              <a:lnSpc>
                <a:spcPct val="150000"/>
              </a:lnSpc>
            </a:pPr>
            <a:r>
              <a:rPr lang="es-ES" sz="1800" dirty="0"/>
              <a:t>Es aquella sociedad anónima constituida por acto único, la cual todavía no ha finalizado los trámites necesarios para conseguir su inscripción en el Registro Público.</a:t>
            </a:r>
          </a:p>
          <a:p>
            <a:pPr algn="just">
              <a:lnSpc>
                <a:spcPct val="150000"/>
              </a:lnSpc>
            </a:pPr>
            <a:r>
              <a:rPr lang="es-ES" sz="1800" dirty="0"/>
              <a:t>Tratándose de bienes comunes no registrables se incorporan directamente y los registrables se deben inscribir y, como aun la sociedad no esta inscripta, opera en su designación como “sociedad en formación”. Eje si se aporta un vehículo.</a:t>
            </a:r>
          </a:p>
          <a:p>
            <a:pPr algn="just">
              <a:lnSpc>
                <a:spcPct val="150000"/>
              </a:lnSpc>
            </a:pPr>
            <a:r>
              <a:rPr lang="es-ES" sz="1800" dirty="0"/>
              <a:t>Luego , en la liquidación que es después de la disolución se conserva la personería  de la sociedad, la cual concluye hasta la cancelación de la inscripción (art.112). </a:t>
            </a:r>
          </a:p>
          <a:p>
            <a:pPr algn="just">
              <a:lnSpc>
                <a:spcPct val="150000"/>
              </a:lnSpc>
            </a:pPr>
            <a:endParaRPr lang="es-ES" sz="1800" dirty="0"/>
          </a:p>
          <a:p>
            <a:pPr algn="just">
              <a:lnSpc>
                <a:spcPct val="150000"/>
              </a:lnSpc>
            </a:pPr>
            <a:endParaRPr lang="es-ES" sz="1800" dirty="0"/>
          </a:p>
          <a:p>
            <a:pPr algn="just"/>
            <a:endParaRPr lang="es-ES" sz="1800" dirty="0"/>
          </a:p>
        </p:txBody>
      </p:sp>
      <p:sp>
        <p:nvSpPr>
          <p:cNvPr id="5" name="CuadroTexto 4">
            <a:extLst>
              <a:ext uri="{FF2B5EF4-FFF2-40B4-BE49-F238E27FC236}">
                <a16:creationId xmlns:a16="http://schemas.microsoft.com/office/drawing/2014/main" id="{B3A3F619-36F6-D56C-1499-AAFC66CBB55B}"/>
              </a:ext>
            </a:extLst>
          </p:cNvPr>
          <p:cNvSpPr txBox="1"/>
          <p:nvPr/>
        </p:nvSpPr>
        <p:spPr>
          <a:xfrm>
            <a:off x="175590" y="106017"/>
            <a:ext cx="11645348" cy="76944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ES" sz="4400" dirty="0"/>
              <a:t> </a:t>
            </a:r>
            <a:r>
              <a:rPr lang="es-ES" sz="4400" b="1" dirty="0"/>
              <a:t>CONSTITUCION </a:t>
            </a:r>
          </a:p>
        </p:txBody>
      </p:sp>
    </p:spTree>
    <p:extLst>
      <p:ext uri="{BB962C8B-B14F-4D97-AF65-F5344CB8AC3E}">
        <p14:creationId xmlns:p14="http://schemas.microsoft.com/office/powerpoint/2010/main" val="4033402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ED762FE-C910-527B-52A8-F766DFD66664}"/>
              </a:ext>
            </a:extLst>
          </p:cNvPr>
          <p:cNvSpPr>
            <a:spLocks noGrp="1"/>
          </p:cNvSpPr>
          <p:nvPr>
            <p:ph type="subTitle" idx="1"/>
          </p:nvPr>
        </p:nvSpPr>
        <p:spPr>
          <a:xfrm>
            <a:off x="171905" y="1007165"/>
            <a:ext cx="11768303" cy="5671931"/>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es-ES" sz="2000" b="1" u="sng" dirty="0"/>
              <a:t>SOCIEDADES ANONIMAS EN FORMACION </a:t>
            </a:r>
          </a:p>
          <a:p>
            <a:pPr marL="285750" indent="-285750" algn="just">
              <a:lnSpc>
                <a:spcPct val="150000"/>
              </a:lnSpc>
              <a:buFont typeface="Arial" panose="020B0604020202020204" pitchFamily="34" charset="0"/>
              <a:buChar char="•"/>
            </a:pPr>
            <a:r>
              <a:rPr lang="es-ES" sz="1800" dirty="0"/>
              <a:t>Podemos decir que la sociedad puede estar en diferentes etapas: en  Formación, la sociedad propiamente dicha y luego la sociedad en liquidación. </a:t>
            </a:r>
          </a:p>
          <a:p>
            <a:pPr marL="285750" indent="-285750" algn="just">
              <a:lnSpc>
                <a:spcPct val="150000"/>
              </a:lnSpc>
              <a:buFont typeface="Arial" panose="020B0604020202020204" pitchFamily="34" charset="0"/>
              <a:buChar char="•"/>
            </a:pPr>
            <a:r>
              <a:rPr lang="es-ES" sz="1800" b="1" i="1" dirty="0"/>
              <a:t>Personalidad Jurídica: </a:t>
            </a:r>
            <a:r>
              <a:rPr lang="es-ES" sz="1800" dirty="0"/>
              <a:t> Las sociedades en formación tienen personalidad jurídica. Nada impide el funcionamiento de sus órganos, ni la actuación de sus representantes. Además, el contrato social es oponible entre los socios, pueden incorporar bienes ( en especie) y realizar todos los tramites que sean necesarios para su inscripción. Para el caso de los bienes registrables , operan como </a:t>
            </a:r>
            <a:r>
              <a:rPr lang="es-ES" sz="1800" i="1" dirty="0"/>
              <a:t>“sociedad en formación”  (ej. </a:t>
            </a:r>
            <a:r>
              <a:rPr lang="es-ES" sz="1800" i="1"/>
              <a:t>Alquilar) .</a:t>
            </a:r>
            <a:endParaRPr lang="es-ES" sz="1800" i="1" dirty="0"/>
          </a:p>
          <a:p>
            <a:pPr marL="285750" indent="-285750" algn="just">
              <a:lnSpc>
                <a:spcPct val="150000"/>
              </a:lnSpc>
              <a:buFont typeface="Arial" panose="020B0604020202020204" pitchFamily="34" charset="0"/>
              <a:buChar char="•"/>
            </a:pPr>
            <a:r>
              <a:rPr lang="es-ES" sz="1800" b="1" i="1" dirty="0"/>
              <a:t>Responsabilidad por los actos realizados:</a:t>
            </a:r>
            <a:r>
              <a:rPr lang="es-ES" sz="1800" dirty="0"/>
              <a:t> Existen 3 clases de actos que pueden llegar a ser realizados por los directores antes de que la sociedad sea inscripta:</a:t>
            </a:r>
          </a:p>
          <a:p>
            <a:pPr lvl="1" algn="just">
              <a:lnSpc>
                <a:spcPct val="150000"/>
              </a:lnSpc>
            </a:pPr>
            <a:r>
              <a:rPr lang="es-ES" sz="1800" dirty="0"/>
              <a:t>1)	</a:t>
            </a:r>
            <a:r>
              <a:rPr lang="es-ES" sz="1800" b="1" i="1" dirty="0">
                <a:solidFill>
                  <a:srgbClr val="00B050"/>
                </a:solidFill>
              </a:rPr>
              <a:t>Actos necesarios para la constitución de la sociedad;</a:t>
            </a:r>
          </a:p>
          <a:p>
            <a:pPr lvl="1" algn="just">
              <a:lnSpc>
                <a:spcPct val="150000"/>
              </a:lnSpc>
            </a:pPr>
            <a:r>
              <a:rPr lang="es-ES" sz="1800" dirty="0"/>
              <a:t>2)	</a:t>
            </a:r>
            <a:r>
              <a:rPr lang="es-ES" sz="1800" b="1" i="1" dirty="0">
                <a:solidFill>
                  <a:srgbClr val="0070C0"/>
                </a:solidFill>
              </a:rPr>
              <a:t>Actos relativos al objeto social, cuya realización en dicho período</a:t>
            </a:r>
            <a:r>
              <a:rPr lang="es-ES" sz="1800" dirty="0"/>
              <a:t>                   </a:t>
            </a:r>
          </a:p>
          <a:p>
            <a:pPr algn="just">
              <a:lnSpc>
                <a:spcPct val="150000"/>
              </a:lnSpc>
            </a:pPr>
            <a:r>
              <a:rPr lang="es-ES" sz="1800" b="1" i="1" dirty="0"/>
              <a:t>                   </a:t>
            </a:r>
            <a:r>
              <a:rPr lang="es-ES" sz="1800" b="1" i="1" dirty="0">
                <a:solidFill>
                  <a:srgbClr val="0070C0"/>
                </a:solidFill>
              </a:rPr>
              <a:t>está autorizada expresamente en el contrato social</a:t>
            </a:r>
          </a:p>
          <a:p>
            <a:pPr lvl="1" algn="just">
              <a:lnSpc>
                <a:spcPct val="150000"/>
              </a:lnSpc>
            </a:pPr>
            <a:r>
              <a:rPr lang="es-ES" sz="1800" dirty="0">
                <a:solidFill>
                  <a:srgbClr val="7030A0"/>
                </a:solidFill>
              </a:rPr>
              <a:t>3)	</a:t>
            </a:r>
            <a:r>
              <a:rPr lang="es-ES" sz="1800" b="1" i="1" dirty="0">
                <a:solidFill>
                  <a:srgbClr val="7030A0"/>
                </a:solidFill>
              </a:rPr>
              <a:t>Actos relativos al objeto social</a:t>
            </a:r>
            <a:r>
              <a:rPr lang="es-ES" sz="1800" b="1" dirty="0">
                <a:solidFill>
                  <a:srgbClr val="7030A0"/>
                </a:solidFill>
              </a:rPr>
              <a:t>, cuya realización en dicho período no está autorizada expresamente en el contrato social: </a:t>
            </a:r>
            <a:r>
              <a:rPr lang="es-ES" sz="1800" dirty="0"/>
              <a:t>en esta serán responsables ilimitada y solidariamente las personas que los hayan realizado, y aquellos directores y fundadores que los hayan consentido; y no la sociedad (art. 183).</a:t>
            </a:r>
          </a:p>
          <a:p>
            <a:pPr marL="285750" indent="-285750" algn="just">
              <a:buFont typeface="Arial" panose="020B0604020202020204" pitchFamily="34" charset="0"/>
              <a:buChar char="•"/>
            </a:pPr>
            <a:endParaRPr lang="es-ES" sz="1800" dirty="0"/>
          </a:p>
        </p:txBody>
      </p:sp>
      <p:pic>
        <p:nvPicPr>
          <p:cNvPr id="4" name="Imagen 3">
            <a:extLst>
              <a:ext uri="{FF2B5EF4-FFF2-40B4-BE49-F238E27FC236}">
                <a16:creationId xmlns:a16="http://schemas.microsoft.com/office/drawing/2014/main" id="{5E354FBC-B4F3-39EF-89E9-E08D16AF3423}"/>
              </a:ext>
            </a:extLst>
          </p:cNvPr>
          <p:cNvPicPr>
            <a:picLocks noChangeAspect="1"/>
          </p:cNvPicPr>
          <p:nvPr/>
        </p:nvPicPr>
        <p:blipFill>
          <a:blip r:embed="rId2"/>
          <a:stretch>
            <a:fillRect/>
          </a:stretch>
        </p:blipFill>
        <p:spPr>
          <a:xfrm>
            <a:off x="171905" y="-169465"/>
            <a:ext cx="11662659" cy="1176630"/>
          </a:xfrm>
          <a:prstGeom prst="rect">
            <a:avLst/>
          </a:prstGeom>
        </p:spPr>
      </p:pic>
      <p:sp>
        <p:nvSpPr>
          <p:cNvPr id="5" name="Cerrar llave 4">
            <a:extLst>
              <a:ext uri="{FF2B5EF4-FFF2-40B4-BE49-F238E27FC236}">
                <a16:creationId xmlns:a16="http://schemas.microsoft.com/office/drawing/2014/main" id="{7BDAEE49-F3FC-A281-7DC0-EF75AABBBC85}"/>
              </a:ext>
            </a:extLst>
          </p:cNvPr>
          <p:cNvSpPr/>
          <p:nvPr/>
        </p:nvSpPr>
        <p:spPr>
          <a:xfrm>
            <a:off x="7301948" y="3935895"/>
            <a:ext cx="516835" cy="13252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 name="CuadroTexto 5">
            <a:extLst>
              <a:ext uri="{FF2B5EF4-FFF2-40B4-BE49-F238E27FC236}">
                <a16:creationId xmlns:a16="http://schemas.microsoft.com/office/drawing/2014/main" id="{7CE973D5-71F8-5E38-A4A3-E71F63B1C64E}"/>
              </a:ext>
            </a:extLst>
          </p:cNvPr>
          <p:cNvSpPr txBox="1"/>
          <p:nvPr/>
        </p:nvSpPr>
        <p:spPr>
          <a:xfrm>
            <a:off x="7109791" y="3935895"/>
            <a:ext cx="4830417" cy="923330"/>
          </a:xfrm>
          <a:prstGeom prst="rect">
            <a:avLst/>
          </a:prstGeom>
          <a:noFill/>
        </p:spPr>
        <p:txBody>
          <a:bodyPr wrap="square" rtlCol="0">
            <a:spAutoFit/>
          </a:bodyPr>
          <a:lstStyle/>
          <a:p>
            <a:pPr algn="ctr"/>
            <a:r>
              <a:rPr lang="es-ES" dirty="0"/>
              <a:t>Serán responsables ilimitada </a:t>
            </a:r>
          </a:p>
          <a:p>
            <a:pPr algn="ctr"/>
            <a:r>
              <a:rPr lang="es-ES" dirty="0"/>
              <a:t>y solidariamente los directores</a:t>
            </a:r>
          </a:p>
          <a:p>
            <a:pPr algn="ctr"/>
            <a:r>
              <a:rPr lang="es-ES" dirty="0"/>
              <a:t>y la sociedad.</a:t>
            </a:r>
          </a:p>
        </p:txBody>
      </p:sp>
    </p:spTree>
    <p:extLst>
      <p:ext uri="{BB962C8B-B14F-4D97-AF65-F5344CB8AC3E}">
        <p14:creationId xmlns:p14="http://schemas.microsoft.com/office/powerpoint/2010/main" val="264405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9A8519D-8E50-0315-8150-9B8EEC8DFE93}"/>
              </a:ext>
            </a:extLst>
          </p:cNvPr>
          <p:cNvSpPr txBox="1"/>
          <p:nvPr/>
        </p:nvSpPr>
        <p:spPr>
          <a:xfrm>
            <a:off x="556592" y="1364973"/>
            <a:ext cx="10933044"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2000" b="1" u="sng" dirty="0"/>
              <a:t>SOCIEDADES EN FORMACION </a:t>
            </a:r>
          </a:p>
          <a:p>
            <a:pPr algn="ctr"/>
            <a:endParaRPr lang="es-ES" b="1" dirty="0"/>
          </a:p>
          <a:p>
            <a:pPr algn="ctr"/>
            <a:r>
              <a:rPr lang="es-ES" b="1" dirty="0"/>
              <a:t>Régimen aplicable:  </a:t>
            </a:r>
          </a:p>
          <a:p>
            <a:pPr algn="just">
              <a:lnSpc>
                <a:spcPct val="200000"/>
              </a:lnSpc>
            </a:pPr>
            <a:r>
              <a:rPr lang="es-ES" dirty="0"/>
              <a:t>El régimen aplicable a cualquiera de las sociedades que se encuentran en dicho período es el de los Arts. 183 y 184 de la Ley 19.550. Para que les sea aplicable este régimen es necesario que: </a:t>
            </a:r>
          </a:p>
          <a:p>
            <a:pPr algn="just">
              <a:lnSpc>
                <a:spcPct val="200000"/>
              </a:lnSpc>
            </a:pPr>
            <a:r>
              <a:rPr lang="es-ES" dirty="0"/>
              <a:t>1) La sociedad haya sido constituida por acto único y no por suscripción pública-</a:t>
            </a:r>
          </a:p>
          <a:p>
            <a:pPr algn="just">
              <a:lnSpc>
                <a:spcPct val="200000"/>
              </a:lnSpc>
            </a:pPr>
            <a:r>
              <a:rPr lang="es-ES" dirty="0"/>
              <a:t> 2) Que todavía no se haya inscripto en el Registro Público;</a:t>
            </a:r>
          </a:p>
          <a:p>
            <a:pPr algn="just">
              <a:lnSpc>
                <a:spcPct val="200000"/>
              </a:lnSpc>
            </a:pPr>
            <a:r>
              <a:rPr lang="es-ES" dirty="0"/>
              <a:t> 3) Que dicha falta de inscripción no sea voluntaria, ya que en ese caso quedaría incluida dentro del grupo de sociedades de la Sección IV (régimen de los arts. 21 a 26, ).</a:t>
            </a:r>
          </a:p>
          <a:p>
            <a:endParaRPr lang="es-ES" dirty="0"/>
          </a:p>
        </p:txBody>
      </p:sp>
      <p:pic>
        <p:nvPicPr>
          <p:cNvPr id="5" name="Imagen 4">
            <a:extLst>
              <a:ext uri="{FF2B5EF4-FFF2-40B4-BE49-F238E27FC236}">
                <a16:creationId xmlns:a16="http://schemas.microsoft.com/office/drawing/2014/main" id="{2B6A3C59-2BB2-3975-3864-6D6228548D17}"/>
              </a:ext>
            </a:extLst>
          </p:cNvPr>
          <p:cNvPicPr>
            <a:picLocks noChangeAspect="1"/>
          </p:cNvPicPr>
          <p:nvPr/>
        </p:nvPicPr>
        <p:blipFill>
          <a:blip r:embed="rId2"/>
          <a:stretch>
            <a:fillRect/>
          </a:stretch>
        </p:blipFill>
        <p:spPr>
          <a:xfrm>
            <a:off x="264670" y="0"/>
            <a:ext cx="11662659" cy="1176630"/>
          </a:xfrm>
          <a:prstGeom prst="rect">
            <a:avLst/>
          </a:prstGeom>
        </p:spPr>
      </p:pic>
    </p:spTree>
    <p:extLst>
      <p:ext uri="{BB962C8B-B14F-4D97-AF65-F5344CB8AC3E}">
        <p14:creationId xmlns:p14="http://schemas.microsoft.com/office/powerpoint/2010/main" val="3141391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009820-FCBE-3ECA-56D9-D777857BB2FA}"/>
              </a:ext>
            </a:extLst>
          </p:cNvPr>
          <p:cNvSpPr>
            <a:spLocks noGrp="1"/>
          </p:cNvSpPr>
          <p:nvPr>
            <p:ph idx="1"/>
          </p:nvPr>
        </p:nvSpPr>
        <p:spPr>
          <a:xfrm>
            <a:off x="118895" y="980660"/>
            <a:ext cx="11662659" cy="560567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u="sng" dirty="0"/>
              <a:t>SOCIEDADES ANONIMAS EN FORMACION </a:t>
            </a:r>
          </a:p>
          <a:p>
            <a:pPr marL="0" indent="0" algn="ctr">
              <a:lnSpc>
                <a:spcPct val="100000"/>
              </a:lnSpc>
              <a:buNone/>
            </a:pPr>
            <a:r>
              <a:rPr lang="es-ES" sz="1800" b="1" i="1" dirty="0"/>
              <a:t>Efectos de la inscripción .¿Quién será responsable por los actos realizados durante el período de formación una vez que la sociedad es inscripta? </a:t>
            </a:r>
          </a:p>
          <a:p>
            <a:pPr algn="ctr">
              <a:lnSpc>
                <a:spcPct val="100000"/>
              </a:lnSpc>
            </a:pPr>
            <a:r>
              <a:rPr lang="es-ES" sz="1800" b="1" dirty="0">
                <a:solidFill>
                  <a:srgbClr val="0070C0"/>
                </a:solidFill>
              </a:rPr>
              <a:t> </a:t>
            </a:r>
            <a:r>
              <a:rPr lang="es-ES" sz="1800" b="1" i="1" dirty="0">
                <a:solidFill>
                  <a:srgbClr val="0070C0"/>
                </a:solidFill>
              </a:rPr>
              <a:t>Por los actos necesarios para la constitución de la sociedad y aquellos actos relativos al objeto que están autorizados </a:t>
            </a:r>
            <a:r>
              <a:rPr lang="es-ES" sz="1800" b="1" dirty="0">
                <a:solidFill>
                  <a:srgbClr val="0070C0"/>
                </a:solidFill>
              </a:rPr>
              <a:t>: </a:t>
            </a:r>
          </a:p>
          <a:p>
            <a:pPr marL="0" indent="0" algn="just">
              <a:lnSpc>
                <a:spcPct val="100000"/>
              </a:lnSpc>
              <a:buNone/>
            </a:pPr>
            <a:r>
              <a:rPr lang="es-ES" sz="1800" dirty="0"/>
              <a:t>Una vez inscripta la sociedad, se libera de responsabilidad a los directores y fundadores. A dichos actos se los tendrá como realizados originariamente por la sociedad (art. 184).</a:t>
            </a:r>
          </a:p>
          <a:p>
            <a:pPr algn="ctr">
              <a:lnSpc>
                <a:spcPct val="100000"/>
              </a:lnSpc>
            </a:pPr>
            <a:r>
              <a:rPr lang="es-ES" sz="1800" b="1" i="1" dirty="0">
                <a:solidFill>
                  <a:srgbClr val="7030A0"/>
                </a:solidFill>
              </a:rPr>
              <a:t>Por los actos relativos al objeto social, cuya realización en dicho período no está autorizada expresamente en el contrato social: </a:t>
            </a:r>
          </a:p>
          <a:p>
            <a:pPr marL="0" indent="0" algn="just">
              <a:lnSpc>
                <a:spcPct val="100000"/>
              </a:lnSpc>
              <a:buNone/>
            </a:pPr>
            <a:r>
              <a:rPr lang="es-ES" sz="1800" dirty="0"/>
              <a:t>El directorio podrá resolver que la sociedad asuma las obligaciones emergentes de dichos actos en el termino de 3 meses contados desde la inscripción . Para ello, el directorio deberá dar cuenta a la asamblea ordinaria y…</a:t>
            </a:r>
          </a:p>
          <a:p>
            <a:pPr marL="0" indent="457200" algn="just">
              <a:lnSpc>
                <a:spcPct val="100000"/>
              </a:lnSpc>
              <a:buNone/>
            </a:pPr>
            <a:r>
              <a:rPr lang="es-ES" sz="1800" dirty="0"/>
              <a:t>- Si la asamblea desaprueba los actos realizados, los directores serán responsables por los daños y perjuicios ocasionados (art. 184 in fine).</a:t>
            </a:r>
          </a:p>
          <a:p>
            <a:pPr marL="0" indent="457200" algn="just">
              <a:lnSpc>
                <a:spcPct val="100000"/>
              </a:lnSpc>
              <a:buNone/>
            </a:pPr>
            <a:r>
              <a:rPr lang="es-ES" sz="1800" dirty="0"/>
              <a:t>- Si la asamblea aprueba los actos realizados, la sociedad asumirá las obligaciones junto con quienes realizaron los actos, y directores y fundadores que los consintieron. Por lo tanto, debe quedar claro que estos últimos no se liberan de responsabilidad (art. 184 in fine)</a:t>
            </a:r>
          </a:p>
          <a:p>
            <a:endParaRPr lang="es-ES" sz="2000" dirty="0"/>
          </a:p>
        </p:txBody>
      </p:sp>
      <p:pic>
        <p:nvPicPr>
          <p:cNvPr id="4" name="Imagen 3">
            <a:extLst>
              <a:ext uri="{FF2B5EF4-FFF2-40B4-BE49-F238E27FC236}">
                <a16:creationId xmlns:a16="http://schemas.microsoft.com/office/drawing/2014/main" id="{1F8F0528-F24A-4E8E-699B-EC0719303B6C}"/>
              </a:ext>
            </a:extLst>
          </p:cNvPr>
          <p:cNvPicPr>
            <a:picLocks noChangeAspect="1"/>
          </p:cNvPicPr>
          <p:nvPr/>
        </p:nvPicPr>
        <p:blipFill>
          <a:blip r:embed="rId2"/>
          <a:stretch>
            <a:fillRect/>
          </a:stretch>
        </p:blipFill>
        <p:spPr>
          <a:xfrm>
            <a:off x="118895" y="0"/>
            <a:ext cx="11662659" cy="1176630"/>
          </a:xfrm>
          <a:prstGeom prst="rect">
            <a:avLst/>
          </a:prstGeom>
        </p:spPr>
      </p:pic>
    </p:spTree>
    <p:extLst>
      <p:ext uri="{BB962C8B-B14F-4D97-AF65-F5344CB8AC3E}">
        <p14:creationId xmlns:p14="http://schemas.microsoft.com/office/powerpoint/2010/main" val="1049502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4AE3BF81-A7CA-C0B6-3909-0E944F312D14}"/>
              </a:ext>
            </a:extLst>
          </p:cNvPr>
          <p:cNvSpPr>
            <a:spLocks noGrp="1"/>
          </p:cNvSpPr>
          <p:nvPr>
            <p:ph type="subTitle" idx="1"/>
          </p:nvPr>
        </p:nvSpPr>
        <p:spPr>
          <a:xfrm>
            <a:off x="264670" y="874644"/>
            <a:ext cx="11662659" cy="5777948"/>
          </a:xfrm>
        </p:spPr>
        <p:style>
          <a:lnRef idx="1">
            <a:schemeClr val="accent4"/>
          </a:lnRef>
          <a:fillRef idx="2">
            <a:schemeClr val="accent4"/>
          </a:fillRef>
          <a:effectRef idx="1">
            <a:schemeClr val="accent4"/>
          </a:effectRef>
          <a:fontRef idx="minor">
            <a:schemeClr val="dk1"/>
          </a:fontRef>
        </p:style>
        <p:txBody>
          <a:bodyPr>
            <a:normAutofit fontScale="92500"/>
          </a:bodyPr>
          <a:lstStyle/>
          <a:p>
            <a:r>
              <a:rPr lang="es-ES" sz="2200" b="1" i="1" u="sng" dirty="0"/>
              <a:t>¿ QUE SE INSCRIBE AL CONSTITUIR LA SOCIEDAD ? </a:t>
            </a:r>
          </a:p>
          <a:p>
            <a:pPr algn="just">
              <a:lnSpc>
                <a:spcPct val="150000"/>
              </a:lnSpc>
            </a:pPr>
            <a:r>
              <a:rPr lang="es-ES" sz="2100" dirty="0"/>
              <a:t>SE INSCRIBE en el IGPJ.:  El acto constitutivo (se instrumenta en contrato o acto unipersonal), el estatuto y reglamento. </a:t>
            </a:r>
          </a:p>
          <a:p>
            <a:pPr marL="457200" indent="-457200">
              <a:lnSpc>
                <a:spcPct val="110000"/>
              </a:lnSpc>
              <a:buAutoNum type="arabicParenR"/>
            </a:pPr>
            <a:r>
              <a:rPr lang="es-ES" sz="2100" b="1" dirty="0">
                <a:solidFill>
                  <a:srgbClr val="7030A0"/>
                </a:solidFill>
              </a:rPr>
              <a:t>ACTO CONSTITUTIVO: </a:t>
            </a:r>
          </a:p>
          <a:p>
            <a:pPr marL="457200" indent="-457200">
              <a:lnSpc>
                <a:spcPct val="110000"/>
              </a:lnSpc>
              <a:buAutoNum type="arabicParenR"/>
            </a:pPr>
            <a:r>
              <a:rPr lang="es-ES" sz="2100" b="1" dirty="0">
                <a:solidFill>
                  <a:srgbClr val="7030A0"/>
                </a:solidFill>
              </a:rPr>
              <a:t>ESTATUTO: </a:t>
            </a:r>
          </a:p>
          <a:p>
            <a:pPr algn="just">
              <a:lnSpc>
                <a:spcPct val="110000"/>
              </a:lnSpc>
            </a:pPr>
            <a:r>
              <a:rPr lang="es-ES" sz="2100" dirty="0"/>
              <a:t>- Esta integrado por un conjunto de normas jurídicas que regulan el funcionamiento, disolución y liquidación de la sociedad.  </a:t>
            </a:r>
          </a:p>
          <a:p>
            <a:pPr algn="just">
              <a:lnSpc>
                <a:spcPct val="110000"/>
              </a:lnSpc>
            </a:pPr>
            <a:r>
              <a:rPr lang="es-ES" sz="2100" dirty="0"/>
              <a:t>- Va a regir lo dentro y fuera de la sociedad. </a:t>
            </a:r>
          </a:p>
          <a:p>
            <a:pPr algn="just">
              <a:lnSpc>
                <a:spcPct val="110000"/>
              </a:lnSpc>
            </a:pPr>
            <a:r>
              <a:rPr lang="es-ES" sz="2100" dirty="0"/>
              <a:t>- Contiene clausulas estructurales </a:t>
            </a:r>
          </a:p>
          <a:p>
            <a:pPr algn="just">
              <a:lnSpc>
                <a:spcPct val="110000"/>
              </a:lnSpc>
            </a:pPr>
            <a:r>
              <a:rPr lang="es-ES" sz="2100" dirty="0"/>
              <a:t>- Se integra con ….</a:t>
            </a:r>
          </a:p>
          <a:p>
            <a:pPr>
              <a:lnSpc>
                <a:spcPct val="110000"/>
              </a:lnSpc>
            </a:pPr>
            <a:r>
              <a:rPr lang="es-ES" sz="2100" b="1" dirty="0">
                <a:solidFill>
                  <a:srgbClr val="7030A0"/>
                </a:solidFill>
              </a:rPr>
              <a:t>3) REGLAMENTO : </a:t>
            </a:r>
          </a:p>
          <a:p>
            <a:pPr algn="just">
              <a:lnSpc>
                <a:spcPct val="110000"/>
              </a:lnSpc>
            </a:pPr>
            <a:r>
              <a:rPr lang="es-ES" sz="2100" dirty="0"/>
              <a:t>- Es parte del estatuto. contiene disposiciones relativas exclusivamente a la organización interna de la sociedad. </a:t>
            </a:r>
          </a:p>
          <a:p>
            <a:pPr algn="just">
              <a:lnSpc>
                <a:spcPct val="110000"/>
              </a:lnSpc>
            </a:pPr>
            <a:r>
              <a:rPr lang="es-ES" sz="2100" dirty="0"/>
              <a:t>- Contiene clausulas accesorias. </a:t>
            </a:r>
          </a:p>
          <a:p>
            <a:pPr marL="457200" indent="-457200" algn="just">
              <a:buAutoNum type="arabicParenR"/>
            </a:pPr>
            <a:endParaRPr lang="es-ES" dirty="0"/>
          </a:p>
        </p:txBody>
      </p:sp>
      <p:pic>
        <p:nvPicPr>
          <p:cNvPr id="4" name="Imagen 3">
            <a:extLst>
              <a:ext uri="{FF2B5EF4-FFF2-40B4-BE49-F238E27FC236}">
                <a16:creationId xmlns:a16="http://schemas.microsoft.com/office/drawing/2014/main" id="{23C7089F-59D2-E896-7A11-0C36311D9C2C}"/>
              </a:ext>
            </a:extLst>
          </p:cNvPr>
          <p:cNvPicPr>
            <a:picLocks noChangeAspect="1"/>
          </p:cNvPicPr>
          <p:nvPr/>
        </p:nvPicPr>
        <p:blipFill>
          <a:blip r:embed="rId2"/>
          <a:stretch>
            <a:fillRect/>
          </a:stretch>
        </p:blipFill>
        <p:spPr>
          <a:xfrm>
            <a:off x="25757" y="-114550"/>
            <a:ext cx="11662659" cy="1176630"/>
          </a:xfrm>
          <a:prstGeom prst="rect">
            <a:avLst/>
          </a:prstGeom>
        </p:spPr>
      </p:pic>
    </p:spTree>
    <p:extLst>
      <p:ext uri="{BB962C8B-B14F-4D97-AF65-F5344CB8AC3E}">
        <p14:creationId xmlns:p14="http://schemas.microsoft.com/office/powerpoint/2010/main" val="279279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5F55AC8C-8D12-6140-E8A0-F250EE68282C}"/>
              </a:ext>
            </a:extLst>
          </p:cNvPr>
          <p:cNvSpPr>
            <a:spLocks noGrp="1"/>
          </p:cNvSpPr>
          <p:nvPr>
            <p:ph type="subTitle" idx="1"/>
          </p:nvPr>
        </p:nvSpPr>
        <p:spPr>
          <a:xfrm>
            <a:off x="0" y="1199321"/>
            <a:ext cx="12006470" cy="5254487"/>
          </a:xfrm>
        </p:spPr>
        <p:style>
          <a:lnRef idx="1">
            <a:schemeClr val="accent4"/>
          </a:lnRef>
          <a:fillRef idx="2">
            <a:schemeClr val="accent4"/>
          </a:fillRef>
          <a:effectRef idx="1">
            <a:schemeClr val="accent4"/>
          </a:effectRef>
          <a:fontRef idx="minor">
            <a:schemeClr val="dk1"/>
          </a:fontRef>
        </p:style>
        <p:txBody>
          <a:bodyPr>
            <a:normAutofit/>
          </a:bodyPr>
          <a:lstStyle/>
          <a:p>
            <a:r>
              <a:rPr lang="es-ES" sz="1900" b="1" i="1" dirty="0"/>
              <a:t>GENERALIDADES: </a:t>
            </a:r>
          </a:p>
          <a:p>
            <a:pPr marL="342900" indent="-342900" algn="just">
              <a:buFont typeface="Arial" panose="020B0604020202020204" pitchFamily="34" charset="0"/>
              <a:buChar char="•"/>
            </a:pPr>
            <a:r>
              <a:rPr lang="es-ES" sz="1900" dirty="0"/>
              <a:t>Toda sociedad debe tener un capital, sino es imposible concebirse como tal.  En la sociedades capitalistas hay preponderancia de capital sobre el elemento humano. </a:t>
            </a:r>
          </a:p>
          <a:p>
            <a:pPr marL="342900" indent="-342900" algn="just">
              <a:buFont typeface="Arial" panose="020B0604020202020204" pitchFamily="34" charset="0"/>
              <a:buChar char="•"/>
            </a:pPr>
            <a:r>
              <a:rPr lang="es-ES" sz="1900" dirty="0"/>
              <a:t>En las sociedades modernas se distingue el accionista del administrador: accionista y socio son sinónimos ya que todo socio tiene acciones ( es socio – accionista) y antes no había inconveniente ya que los mismos socios administraban a la sociedad, ya que integraban el directorio y la representación. Hace unos años se comenzó a distinguir entre el accionista y el administrador porque el ultimo puede ser una persona idónea (contador o abogado especializado) que no es socio. De este modo, en las sociedades capitalistas el socio se convierte en un mero inversor. </a:t>
            </a:r>
          </a:p>
          <a:p>
            <a:pPr marL="342900" indent="-342900" algn="just">
              <a:buFont typeface="Arial" panose="020B0604020202020204" pitchFamily="34" charset="0"/>
              <a:buChar char="•"/>
            </a:pPr>
            <a:r>
              <a:rPr lang="es-ES" sz="1900" dirty="0"/>
              <a:t> En la sociedad anónima es sobre la que se ejerce mas control y tiene que ser funcional ( relación entre capital y  objeto) ya que el objeto social necesita determinado capital que depende de la envergadura de ese objeto para que se pueda cumplir ( Ej.; no es lo mismo el capital de una verdulería que una empresa grande de colectivos). </a:t>
            </a:r>
          </a:p>
          <a:p>
            <a:pPr marL="342900" indent="-342900" algn="just">
              <a:buFont typeface="Arial" panose="020B0604020202020204" pitchFamily="34" charset="0"/>
              <a:buChar char="•"/>
            </a:pPr>
            <a:r>
              <a:rPr lang="es-ES" sz="1900" dirty="0"/>
              <a:t>El capital ofrece una doble garantía: a los socios y a los terceros. Concepto de Vivante: </a:t>
            </a:r>
            <a:r>
              <a:rPr lang="es-ES" sz="1900" i="1" dirty="0"/>
              <a:t>“ se concibe como una elaboración técnico- jurídica cuya finalidad reside en la tutela del interés de los acreedores”.</a:t>
            </a:r>
            <a:r>
              <a:rPr lang="es-ES" sz="1900" dirty="0"/>
              <a:t> Esto significa que en realidad es una cifra representativa del valor de los aportes de los socios. </a:t>
            </a:r>
          </a:p>
          <a:p>
            <a:pPr marL="342900" indent="-342900" algn="just">
              <a:buFont typeface="Arial" panose="020B0604020202020204" pitchFamily="34" charset="0"/>
              <a:buChar char="•"/>
            </a:pPr>
            <a:r>
              <a:rPr lang="es-ES" sz="1900" dirty="0"/>
              <a:t>Es un valor nominal y tiene una existencia de derecho, por lo que  se distingue del patrimonio porque éste tiene una existencia de hecho en cuanto representa el conjunto de bienes y deudas de la sociedad. </a:t>
            </a:r>
          </a:p>
          <a:p>
            <a:pPr algn="just"/>
            <a:endParaRPr lang="es-ES" dirty="0"/>
          </a:p>
        </p:txBody>
      </p:sp>
      <p:pic>
        <p:nvPicPr>
          <p:cNvPr id="4" name="Imagen 3">
            <a:extLst>
              <a:ext uri="{FF2B5EF4-FFF2-40B4-BE49-F238E27FC236}">
                <a16:creationId xmlns:a16="http://schemas.microsoft.com/office/drawing/2014/main" id="{7396D71B-309D-470B-7B5C-0E86DEF390F6}"/>
              </a:ext>
            </a:extLst>
          </p:cNvPr>
          <p:cNvPicPr>
            <a:picLocks noChangeAspect="1"/>
          </p:cNvPicPr>
          <p:nvPr/>
        </p:nvPicPr>
        <p:blipFill>
          <a:blip r:embed="rId2"/>
          <a:stretch>
            <a:fillRect/>
          </a:stretch>
        </p:blipFill>
        <p:spPr>
          <a:xfrm>
            <a:off x="0" y="-129179"/>
            <a:ext cx="12192000" cy="1182727"/>
          </a:xfrm>
          <a:prstGeom prst="rect">
            <a:avLst/>
          </a:prstGeom>
        </p:spPr>
      </p:pic>
    </p:spTree>
    <p:extLst>
      <p:ext uri="{BB962C8B-B14F-4D97-AF65-F5344CB8AC3E}">
        <p14:creationId xmlns:p14="http://schemas.microsoft.com/office/powerpoint/2010/main" val="3311081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D41252-DC72-976D-EE26-9B9EFB595F77}"/>
              </a:ext>
            </a:extLst>
          </p:cNvPr>
          <p:cNvSpPr>
            <a:spLocks noGrp="1"/>
          </p:cNvSpPr>
          <p:nvPr>
            <p:ph type="title"/>
          </p:nvPr>
        </p:nvSpPr>
        <p:spPr>
          <a:xfrm>
            <a:off x="132521" y="182562"/>
            <a:ext cx="11767930" cy="1010134"/>
          </a:xfrm>
        </p:spPr>
        <p:style>
          <a:lnRef idx="3">
            <a:schemeClr val="lt1"/>
          </a:lnRef>
          <a:fillRef idx="1">
            <a:schemeClr val="accent4"/>
          </a:fillRef>
          <a:effectRef idx="1">
            <a:schemeClr val="accent4"/>
          </a:effectRef>
          <a:fontRef idx="minor">
            <a:schemeClr val="lt1"/>
          </a:fontRef>
        </p:style>
        <p:txBody>
          <a:bodyPr/>
          <a:lstStyle/>
          <a:p>
            <a:pPr algn="ctr"/>
            <a:r>
              <a:rPr lang="es-ES" dirty="0"/>
              <a:t>CAPITAL SOCIAL </a:t>
            </a:r>
          </a:p>
        </p:txBody>
      </p:sp>
      <p:sp>
        <p:nvSpPr>
          <p:cNvPr id="3" name="Marcador de contenido 2">
            <a:extLst>
              <a:ext uri="{FF2B5EF4-FFF2-40B4-BE49-F238E27FC236}">
                <a16:creationId xmlns:a16="http://schemas.microsoft.com/office/drawing/2014/main" id="{0CB3E190-6E3F-4AA7-2881-F90C69CA4208}"/>
              </a:ext>
            </a:extLst>
          </p:cNvPr>
          <p:cNvSpPr>
            <a:spLocks noGrp="1"/>
          </p:cNvSpPr>
          <p:nvPr>
            <p:ph idx="1"/>
          </p:nvPr>
        </p:nvSpPr>
        <p:spPr>
          <a:xfrm>
            <a:off x="132521" y="1285461"/>
            <a:ext cx="11675165" cy="5115339"/>
          </a:xfrm>
        </p:spPr>
        <p:style>
          <a:lnRef idx="1">
            <a:schemeClr val="accent4"/>
          </a:lnRef>
          <a:fillRef idx="2">
            <a:schemeClr val="accent4"/>
          </a:fillRef>
          <a:effectRef idx="1">
            <a:schemeClr val="accent4"/>
          </a:effectRef>
          <a:fontRef idx="minor">
            <a:schemeClr val="dk1"/>
          </a:fontRef>
        </p:style>
        <p:txBody>
          <a:bodyPr>
            <a:normAutofit/>
          </a:bodyPr>
          <a:lstStyle/>
          <a:p>
            <a:pPr>
              <a:lnSpc>
                <a:spcPct val="150000"/>
              </a:lnSpc>
            </a:pPr>
            <a:r>
              <a:rPr lang="es-ES" sz="2000" dirty="0"/>
              <a:t>El capital social cumple 3 importantes </a:t>
            </a:r>
            <a:r>
              <a:rPr lang="es-ES" sz="2000" b="1" u="sng" dirty="0"/>
              <a:t>FUNCIONES:</a:t>
            </a:r>
          </a:p>
          <a:p>
            <a:pPr marL="0" indent="0">
              <a:lnSpc>
                <a:spcPct val="150000"/>
              </a:lnSpc>
              <a:buNone/>
            </a:pPr>
            <a:r>
              <a:rPr lang="es-ES" sz="2000" b="1" i="1" dirty="0">
                <a:solidFill>
                  <a:srgbClr val="7030A0"/>
                </a:solidFill>
              </a:rPr>
              <a:t>a)Función de productividad</a:t>
            </a:r>
            <a:r>
              <a:rPr lang="es-ES" sz="2000" i="1" dirty="0"/>
              <a:t>: </a:t>
            </a:r>
            <a:r>
              <a:rPr lang="es-ES" sz="2000" dirty="0"/>
              <a:t>porque sirve como base patrimonial para emprender las actividades de la sociedad, y así obtener beneficios.</a:t>
            </a:r>
          </a:p>
          <a:p>
            <a:pPr marL="0" indent="0">
              <a:lnSpc>
                <a:spcPct val="150000"/>
              </a:lnSpc>
              <a:buNone/>
            </a:pPr>
            <a:r>
              <a:rPr lang="es-ES" sz="2000" b="1" i="1" dirty="0">
                <a:solidFill>
                  <a:srgbClr val="002060"/>
                </a:solidFill>
              </a:rPr>
              <a:t>b)Función de medición</a:t>
            </a:r>
            <a:r>
              <a:rPr lang="es-ES" sz="2000" dirty="0"/>
              <a:t>: porque sirve para medir , calcular la participación y responsabilidad de cada uno de los socios en la sociedad.</a:t>
            </a:r>
          </a:p>
          <a:p>
            <a:pPr marL="0" indent="0">
              <a:lnSpc>
                <a:spcPct val="150000"/>
              </a:lnSpc>
              <a:buNone/>
            </a:pPr>
            <a:r>
              <a:rPr lang="es-ES" sz="2000" b="1" i="1" dirty="0">
                <a:solidFill>
                  <a:srgbClr val="00B050"/>
                </a:solidFill>
              </a:rPr>
              <a:t>c)Función de garantía: </a:t>
            </a:r>
            <a:r>
              <a:rPr lang="es-ES" sz="2000" dirty="0"/>
              <a:t>porque le da la garantía a los terceros de que la sociedad tiene fondos para afrontar sus obligaciones. Esta función cobra mayor importancia en las "sociedades por acciones" (entre ellas la sociedad anónima) y en las SRL, ya que los socios limitan su responsabilidad a los aportes que hayan efectuado; y los terceros acreedores sólo podrán cobrarse de allí.</a:t>
            </a:r>
          </a:p>
          <a:p>
            <a:endParaRPr lang="es-ES" dirty="0"/>
          </a:p>
        </p:txBody>
      </p:sp>
    </p:spTree>
    <p:extLst>
      <p:ext uri="{BB962C8B-B14F-4D97-AF65-F5344CB8AC3E}">
        <p14:creationId xmlns:p14="http://schemas.microsoft.com/office/powerpoint/2010/main" val="113509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5F0BA5BC-0036-8BE3-009F-D71296B42209}"/>
              </a:ext>
            </a:extLst>
          </p:cNvPr>
          <p:cNvSpPr>
            <a:spLocks noGrp="1"/>
          </p:cNvSpPr>
          <p:nvPr>
            <p:ph type="subTitle" idx="1"/>
          </p:nvPr>
        </p:nvSpPr>
        <p:spPr>
          <a:xfrm>
            <a:off x="168872" y="1119808"/>
            <a:ext cx="11701670" cy="5738192"/>
          </a:xfrm>
        </p:spPr>
        <p:style>
          <a:lnRef idx="1">
            <a:schemeClr val="accent4"/>
          </a:lnRef>
          <a:fillRef idx="2">
            <a:schemeClr val="accent4"/>
          </a:fillRef>
          <a:effectRef idx="1">
            <a:schemeClr val="accent4"/>
          </a:effectRef>
          <a:fontRef idx="minor">
            <a:schemeClr val="dk1"/>
          </a:fontRef>
        </p:style>
        <p:txBody>
          <a:bodyPr>
            <a:normAutofit fontScale="40000" lnSpcReduction="20000"/>
          </a:bodyPr>
          <a:lstStyle/>
          <a:p>
            <a:r>
              <a:rPr lang="es-ES" sz="4500" b="1" u="sng" dirty="0"/>
              <a:t>PRINCIPIOS:</a:t>
            </a:r>
          </a:p>
          <a:p>
            <a:pPr marL="457200" indent="-457200" algn="just">
              <a:lnSpc>
                <a:spcPct val="150000"/>
              </a:lnSpc>
              <a:buAutoNum type="arabicParenR"/>
            </a:pPr>
            <a:r>
              <a:rPr lang="es-ES" sz="4500" i="1" dirty="0">
                <a:solidFill>
                  <a:srgbClr val="FF0000"/>
                </a:solidFill>
              </a:rPr>
              <a:t>Intangibilidad: </a:t>
            </a:r>
            <a:r>
              <a:rPr lang="es-ES" sz="4500" dirty="0"/>
              <a:t>Esto significa que el capital social es inviolable. En la Ley 19.550 podemos encontrar numerosos artículos que se refieren a la intangibilidad del capital social: art. 68 (prohíbe distribuir dividendos cuando no resulten de ganancias líquidas y realizadas); art. 71 (prohíbe la distribución de dividendos hasta que no se cubran las pérdidas anteriores); art. 40 (establece que los aportes siempre deben consistir en bienes determinados, susceptibles de ejecución forzada); art. 185 (prohíbe que los promotores y fundadores reciban beneficios que menoscaben el capital social); etc. De esta forma, se intenta asegurar que permanezca intacto el capital social mínimo que figura en el contrato social; y así poder cumplir con la "función de garantía" del capital (en resguardo de los terceros acreedores).</a:t>
            </a:r>
          </a:p>
          <a:p>
            <a:pPr marL="457200" indent="-457200" algn="just">
              <a:lnSpc>
                <a:spcPct val="150000"/>
              </a:lnSpc>
              <a:buAutoNum type="arabicParenR"/>
            </a:pPr>
            <a:r>
              <a:rPr lang="es-ES" sz="4500" i="1" dirty="0">
                <a:solidFill>
                  <a:srgbClr val="FF0000"/>
                </a:solidFill>
              </a:rPr>
              <a:t>Determinación:</a:t>
            </a:r>
            <a:r>
              <a:rPr lang="es-ES" sz="4500" dirty="0"/>
              <a:t> según este principio, el monto del capital social debe estar expresamente determinado en el contrato constitutivo (art. 11 </a:t>
            </a:r>
            <a:r>
              <a:rPr lang="es-ES" sz="4500" dirty="0" err="1"/>
              <a:t>inc</a:t>
            </a:r>
            <a:r>
              <a:rPr lang="es-ES" sz="4500" dirty="0"/>
              <a:t> 4, y art. 166). Se trata de una cláusula obligatoria en el contrato de toda S.A.</a:t>
            </a:r>
          </a:p>
          <a:p>
            <a:pPr marL="457200" indent="-457200" algn="just">
              <a:lnSpc>
                <a:spcPct val="150000"/>
              </a:lnSpc>
              <a:buAutoNum type="arabicParenR"/>
            </a:pPr>
            <a:r>
              <a:rPr lang="es-ES" sz="4500" i="1" dirty="0">
                <a:solidFill>
                  <a:srgbClr val="FF0000"/>
                </a:solidFill>
              </a:rPr>
              <a:t>Invariabilidad:</a:t>
            </a:r>
            <a:r>
              <a:rPr lang="es-ES" sz="4500" i="1" dirty="0"/>
              <a:t> </a:t>
            </a:r>
            <a:r>
              <a:rPr lang="es-ES" sz="4500" dirty="0"/>
              <a:t>para modificar el monto del capital social en una S.A. (ya sea para aumentarlo o para reducirlo), es necesario cumplir con el trámite previsto en la Ley 19.550. Por lo tanto, el principio de "invariabilidad" no significa que el capital social no pueda ser modificado, sino que para modificarlo es indispensable cumplir con el procedimiento previsto.</a:t>
            </a:r>
          </a:p>
          <a:p>
            <a:endParaRPr lang="es-ES" dirty="0"/>
          </a:p>
        </p:txBody>
      </p:sp>
      <p:pic>
        <p:nvPicPr>
          <p:cNvPr id="4" name="Imagen 3">
            <a:extLst>
              <a:ext uri="{FF2B5EF4-FFF2-40B4-BE49-F238E27FC236}">
                <a16:creationId xmlns:a16="http://schemas.microsoft.com/office/drawing/2014/main" id="{9CDBBFF6-1F94-2E2A-AF41-AA13D386E162}"/>
              </a:ext>
            </a:extLst>
          </p:cNvPr>
          <p:cNvPicPr>
            <a:picLocks noChangeAspect="1"/>
          </p:cNvPicPr>
          <p:nvPr/>
        </p:nvPicPr>
        <p:blipFill>
          <a:blip r:embed="rId2"/>
          <a:stretch>
            <a:fillRect/>
          </a:stretch>
        </p:blipFill>
        <p:spPr>
          <a:xfrm>
            <a:off x="168872" y="0"/>
            <a:ext cx="11784589" cy="1176630"/>
          </a:xfrm>
          <a:prstGeom prst="rect">
            <a:avLst/>
          </a:prstGeom>
        </p:spPr>
      </p:pic>
    </p:spTree>
    <p:extLst>
      <p:ext uri="{BB962C8B-B14F-4D97-AF65-F5344CB8AC3E}">
        <p14:creationId xmlns:p14="http://schemas.microsoft.com/office/powerpoint/2010/main" val="35419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3E345-0CBC-F9A8-26C5-39F739BC21CA}"/>
              </a:ext>
            </a:extLst>
          </p:cNvPr>
          <p:cNvSpPr>
            <a:spLocks noGrp="1"/>
          </p:cNvSpPr>
          <p:nvPr>
            <p:ph type="title"/>
          </p:nvPr>
        </p:nvSpPr>
        <p:spPr>
          <a:xfrm>
            <a:off x="159027" y="0"/>
            <a:ext cx="11569147" cy="999849"/>
          </a:xfrm>
        </p:spPr>
        <p:style>
          <a:lnRef idx="3">
            <a:schemeClr val="lt1"/>
          </a:lnRef>
          <a:fillRef idx="1">
            <a:schemeClr val="accent4"/>
          </a:fillRef>
          <a:effectRef idx="1">
            <a:schemeClr val="accent4"/>
          </a:effectRef>
          <a:fontRef idx="minor">
            <a:schemeClr val="lt1"/>
          </a:fontRef>
        </p:style>
        <p:txBody>
          <a:bodyPr/>
          <a:lstStyle/>
          <a:p>
            <a:pPr algn="ctr"/>
            <a:r>
              <a:rPr lang="es-ES" b="1" dirty="0"/>
              <a:t>CONCEPTO. ASPECTOS FUNDAMENTALES </a:t>
            </a:r>
            <a:endParaRPr lang="es-ES" dirty="0"/>
          </a:p>
        </p:txBody>
      </p:sp>
      <p:sp>
        <p:nvSpPr>
          <p:cNvPr id="3" name="Marcador de contenido 2">
            <a:extLst>
              <a:ext uri="{FF2B5EF4-FFF2-40B4-BE49-F238E27FC236}">
                <a16:creationId xmlns:a16="http://schemas.microsoft.com/office/drawing/2014/main" id="{02AE95EA-C61B-2977-8DCD-C5394C714D46}"/>
              </a:ext>
            </a:extLst>
          </p:cNvPr>
          <p:cNvSpPr>
            <a:spLocks noGrp="1"/>
          </p:cNvSpPr>
          <p:nvPr>
            <p:ph idx="1"/>
          </p:nvPr>
        </p:nvSpPr>
        <p:spPr>
          <a:xfrm>
            <a:off x="159027" y="1192696"/>
            <a:ext cx="11569148" cy="5340626"/>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a:lnSpc>
                <a:spcPct val="150000"/>
              </a:lnSpc>
            </a:pPr>
            <a:r>
              <a:rPr lang="es-ES" sz="2000" dirty="0"/>
              <a:t>  </a:t>
            </a:r>
            <a:r>
              <a:rPr lang="es-ES" sz="2100" dirty="0"/>
              <a:t>Es aquella sociedad en la que el capital se representa por acciones y los socios limitan su responsabilidad a la integración de las acciones suscriptas, es decir, solo se obligan con el capital  que hayan aportado a la sociedad. </a:t>
            </a:r>
          </a:p>
          <a:p>
            <a:pPr marL="0" indent="0" algn="ctr">
              <a:buNone/>
            </a:pPr>
            <a:r>
              <a:rPr lang="es-ES" sz="2100" b="1" u="sng" dirty="0"/>
              <a:t>ASPECTOS FUNDAMENTALES </a:t>
            </a:r>
          </a:p>
          <a:p>
            <a:pPr marL="457200" indent="-457200" algn="just">
              <a:lnSpc>
                <a:spcPct val="150000"/>
              </a:lnSpc>
              <a:buAutoNum type="arabicParenR"/>
            </a:pPr>
            <a:r>
              <a:rPr lang="es-ES" sz="2100" dirty="0"/>
              <a:t>El capital </a:t>
            </a:r>
            <a:r>
              <a:rPr lang="es-ES" sz="2100"/>
              <a:t>social se divide </a:t>
            </a:r>
            <a:r>
              <a:rPr lang="es-ES" sz="2100" dirty="0"/>
              <a:t>en </a:t>
            </a:r>
            <a:r>
              <a:rPr lang="es-ES" sz="2100" b="1" dirty="0"/>
              <a:t>acciones</a:t>
            </a:r>
            <a:r>
              <a:rPr lang="es-ES" sz="2100" dirty="0"/>
              <a:t> que se representan </a:t>
            </a:r>
            <a:r>
              <a:rPr lang="es-ES" sz="2100" b="1" dirty="0"/>
              <a:t>en títulos negociables. </a:t>
            </a:r>
          </a:p>
          <a:p>
            <a:pPr marL="457200" indent="-457200" algn="just">
              <a:lnSpc>
                <a:spcPct val="150000"/>
              </a:lnSpc>
              <a:buAutoNum type="arabicParenR"/>
            </a:pPr>
            <a:r>
              <a:rPr lang="es-ES" sz="2100" dirty="0"/>
              <a:t>Si bien , es la </a:t>
            </a:r>
            <a:r>
              <a:rPr lang="es-ES" sz="2100" b="1" dirty="0"/>
              <a:t>sociedad de mayor rigor en nuestra legislación</a:t>
            </a:r>
            <a:r>
              <a:rPr lang="es-ES" sz="2100" dirty="0"/>
              <a:t>, este tipo de sociedad en la actualidad es muy vista ya que se convirtió en un medio eficiente para el financiamiento de una organización de gran tamaño empresarial ( sobre todo la unipersonal). </a:t>
            </a:r>
          </a:p>
          <a:p>
            <a:pPr marL="457200" indent="-457200" algn="just">
              <a:lnSpc>
                <a:spcPct val="150000"/>
              </a:lnSpc>
              <a:buAutoNum type="arabicParenR"/>
            </a:pPr>
            <a:r>
              <a:rPr lang="es-ES" sz="2100" dirty="0"/>
              <a:t>En una sociedad anónima, ningún acreedor de la sociedad puede ir contra todo el patrimonio de los socios.</a:t>
            </a:r>
            <a:r>
              <a:rPr lang="es-ES" sz="2100" b="1" dirty="0"/>
              <a:t> La responsabilidad de los socios está limitada a la porción de capital que invirtieron en la sociedad</a:t>
            </a:r>
          </a:p>
          <a:p>
            <a:pPr marL="457200" indent="-457200" algn="just">
              <a:lnSpc>
                <a:spcPct val="150000"/>
              </a:lnSpc>
              <a:buAutoNum type="arabicParenR"/>
            </a:pPr>
            <a:r>
              <a:rPr lang="es-ES" sz="2100" dirty="0"/>
              <a:t>Sus órganos están claramente establecidos en la ley y son </a:t>
            </a:r>
            <a:r>
              <a:rPr lang="es-ES" sz="2100" b="1" dirty="0"/>
              <a:t>: Órgano de gobierno </a:t>
            </a:r>
            <a:r>
              <a:rPr lang="es-ES" sz="2100" dirty="0"/>
              <a:t>( asamblea), </a:t>
            </a:r>
            <a:r>
              <a:rPr lang="es-ES" sz="2100" b="1" dirty="0"/>
              <a:t>órgano de administración</a:t>
            </a:r>
            <a:r>
              <a:rPr lang="es-ES" sz="2100" dirty="0"/>
              <a:t> ( directorio) , </a:t>
            </a:r>
            <a:r>
              <a:rPr lang="es-ES" sz="2100" b="1" dirty="0"/>
              <a:t>de representación </a:t>
            </a:r>
            <a:r>
              <a:rPr lang="es-ES" sz="2100" dirty="0"/>
              <a:t>( presidente del directorio) </a:t>
            </a:r>
            <a:r>
              <a:rPr lang="es-ES" sz="2100" b="1" dirty="0"/>
              <a:t>y de fiscalización </a:t>
            </a:r>
            <a:r>
              <a:rPr lang="es-ES" sz="2100" dirty="0"/>
              <a:t>( sindicatura o consejo de vigilancia).   </a:t>
            </a:r>
          </a:p>
          <a:p>
            <a:pPr marL="457200" indent="-457200" algn="just">
              <a:lnSpc>
                <a:spcPct val="150000"/>
              </a:lnSpc>
              <a:buAutoNum type="arabicParenR"/>
            </a:pPr>
            <a:endParaRPr lang="es-ES" sz="2100" dirty="0"/>
          </a:p>
          <a:p>
            <a:pPr marL="457200" indent="-457200" algn="just">
              <a:lnSpc>
                <a:spcPct val="150000"/>
              </a:lnSpc>
              <a:buAutoNum type="arabicParenR"/>
            </a:pPr>
            <a:endParaRPr lang="es-ES" sz="2000" dirty="0"/>
          </a:p>
          <a:p>
            <a:endParaRPr lang="es-ES" sz="2000" dirty="0"/>
          </a:p>
        </p:txBody>
      </p:sp>
    </p:spTree>
    <p:extLst>
      <p:ext uri="{BB962C8B-B14F-4D97-AF65-F5344CB8AC3E}">
        <p14:creationId xmlns:p14="http://schemas.microsoft.com/office/powerpoint/2010/main" val="3884170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A5A52E2-FD81-5CE4-9A16-A46EDF9B5DE1}"/>
              </a:ext>
            </a:extLst>
          </p:cNvPr>
          <p:cNvSpPr>
            <a:spLocks noGrp="1"/>
          </p:cNvSpPr>
          <p:nvPr>
            <p:ph idx="1"/>
          </p:nvPr>
        </p:nvSpPr>
        <p:spPr>
          <a:xfrm>
            <a:off x="119269" y="1383180"/>
            <a:ext cx="11784589" cy="5083881"/>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i="1" dirty="0"/>
              <a:t>¿ COMO SE REPRESENTA EL CAPITAL?</a:t>
            </a:r>
          </a:p>
          <a:p>
            <a:pPr algn="just">
              <a:lnSpc>
                <a:spcPct val="150000"/>
              </a:lnSpc>
            </a:pPr>
            <a:r>
              <a:rPr lang="es-ES" dirty="0"/>
              <a:t> </a:t>
            </a:r>
            <a:r>
              <a:rPr lang="es-ES" sz="1800" dirty="0"/>
              <a:t>En el art de la ley en realidad hay un concepto erróneo ya que el capital se DIVIDE en acciones (número determinado de partes iguales) pero se REPRESENTA en títulos negociables. </a:t>
            </a:r>
          </a:p>
          <a:p>
            <a:pPr marL="0" indent="0" algn="ctr">
              <a:buNone/>
            </a:pPr>
            <a:endParaRPr lang="es-ES" sz="2000" b="1" i="1" dirty="0"/>
          </a:p>
          <a:p>
            <a:pPr marL="0" indent="0" algn="ctr">
              <a:buNone/>
            </a:pPr>
            <a:r>
              <a:rPr lang="es-ES" sz="2000" b="1" i="1" dirty="0"/>
              <a:t>BIENES APORTABLES (FORMACIÓN DEL CAPITAL SOCIAL)</a:t>
            </a:r>
          </a:p>
          <a:p>
            <a:pPr>
              <a:lnSpc>
                <a:spcPct val="150000"/>
              </a:lnSpc>
            </a:pPr>
            <a:r>
              <a:rPr lang="es-ES" sz="1800" dirty="0"/>
              <a:t> Los accionistas de las S.A. sólo pueden realizar aportes que consistan en prestaciones de dar, ya sea dinero o bienes susceptibles de ejecución forzada (art. 39).</a:t>
            </a:r>
          </a:p>
          <a:p>
            <a:pPr>
              <a:lnSpc>
                <a:spcPct val="150000"/>
              </a:lnSpc>
            </a:pPr>
            <a:r>
              <a:rPr lang="es-ES" sz="1800" dirty="0"/>
              <a:t>Esto es así, porque si estuviera permitido aportar prestaciones de hacer, los acreedores sociales no tendrían de donde cobrarse, ya que la responsabilidad de los accionistas está limitada al aporte que se hayan obligado a efectuar.</a:t>
            </a:r>
          </a:p>
          <a:p>
            <a:pPr>
              <a:lnSpc>
                <a:spcPct val="150000"/>
              </a:lnSpc>
            </a:pPr>
            <a:r>
              <a:rPr lang="es-ES" sz="1800" dirty="0"/>
              <a:t>Sin embargo, las prestaciones de hacer sólo podrán ser efectuadas como "prestaciones accesorias".</a:t>
            </a:r>
          </a:p>
          <a:p>
            <a:endParaRPr lang="es-ES" dirty="0"/>
          </a:p>
        </p:txBody>
      </p:sp>
      <p:pic>
        <p:nvPicPr>
          <p:cNvPr id="4" name="Imagen 3">
            <a:extLst>
              <a:ext uri="{FF2B5EF4-FFF2-40B4-BE49-F238E27FC236}">
                <a16:creationId xmlns:a16="http://schemas.microsoft.com/office/drawing/2014/main" id="{AE725EB8-74ED-162C-0570-65CAE137CC18}"/>
              </a:ext>
            </a:extLst>
          </p:cNvPr>
          <p:cNvPicPr>
            <a:picLocks noChangeAspect="1"/>
          </p:cNvPicPr>
          <p:nvPr/>
        </p:nvPicPr>
        <p:blipFill>
          <a:blip r:embed="rId2"/>
          <a:stretch>
            <a:fillRect/>
          </a:stretch>
        </p:blipFill>
        <p:spPr>
          <a:xfrm>
            <a:off x="0" y="200453"/>
            <a:ext cx="11784589" cy="1182727"/>
          </a:xfrm>
          <a:prstGeom prst="rect">
            <a:avLst/>
          </a:prstGeom>
        </p:spPr>
      </p:pic>
    </p:spTree>
    <p:extLst>
      <p:ext uri="{BB962C8B-B14F-4D97-AF65-F5344CB8AC3E}">
        <p14:creationId xmlns:p14="http://schemas.microsoft.com/office/powerpoint/2010/main" val="2991333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72BE37-C157-2771-270B-E6D7AD9AB3BA}"/>
              </a:ext>
            </a:extLst>
          </p:cNvPr>
          <p:cNvSpPr>
            <a:spLocks noGrp="1"/>
          </p:cNvSpPr>
          <p:nvPr>
            <p:ph idx="1"/>
          </p:nvPr>
        </p:nvSpPr>
        <p:spPr>
          <a:xfrm>
            <a:off x="200657" y="1139687"/>
            <a:ext cx="11790686" cy="585746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indent="0" algn="ctr">
              <a:spcBef>
                <a:spcPts val="720"/>
              </a:spcBef>
              <a:buNone/>
            </a:pPr>
            <a:r>
              <a:rPr lang="es-ES" sz="2000" b="1" u="sng" spc="20" dirty="0">
                <a:solidFill>
                  <a:srgbClr val="000000"/>
                </a:solidFill>
                <a:effectLst/>
                <a:ea typeface="Calibri" panose="020F0502020204030204" pitchFamily="34" charset="0"/>
                <a:cs typeface="Times New Roman" panose="02020603050405020304" pitchFamily="18" charset="0"/>
              </a:rPr>
              <a:t>SUSCRIPCIÓN E INTEGRACIÓN DEL CAPITAL SOCIAL </a:t>
            </a:r>
          </a:p>
          <a:p>
            <a:pPr indent="0" algn="just">
              <a:lnSpc>
                <a:spcPct val="100000"/>
              </a:lnSpc>
              <a:spcBef>
                <a:spcPts val="720"/>
              </a:spcBef>
              <a:buNone/>
            </a:pPr>
            <a:endParaRPr lang="es-ES" sz="1800" b="1" i="1" spc="20" dirty="0">
              <a:solidFill>
                <a:srgbClr val="000000"/>
              </a:solidFill>
              <a:effectLst/>
              <a:ea typeface="Calibri" panose="020F0502020204030204" pitchFamily="34" charset="0"/>
              <a:cs typeface="Times New Roman" panose="02020603050405020304" pitchFamily="18" charset="0"/>
            </a:endParaRPr>
          </a:p>
          <a:p>
            <a:pPr indent="0" algn="ctr">
              <a:lnSpc>
                <a:spcPct val="100000"/>
              </a:lnSpc>
              <a:spcBef>
                <a:spcPts val="720"/>
              </a:spcBef>
              <a:buNone/>
            </a:pPr>
            <a:r>
              <a:rPr lang="es-ES" sz="1800" b="1" i="1" spc="20" dirty="0">
                <a:solidFill>
                  <a:srgbClr val="000000"/>
                </a:solidFill>
                <a:effectLst/>
                <a:ea typeface="Calibri" panose="020F0502020204030204" pitchFamily="34" charset="0"/>
                <a:cs typeface="Times New Roman" panose="02020603050405020304" pitchFamily="18" charset="0"/>
              </a:rPr>
              <a:t>DIFERENCIA ENTRE SUSCRIPCION E INTEGRACION: </a:t>
            </a:r>
          </a:p>
          <a:p>
            <a:pPr indent="0" algn="just">
              <a:lnSpc>
                <a:spcPct val="100000"/>
              </a:lnSpc>
              <a:spcBef>
                <a:spcPts val="720"/>
              </a:spcBef>
              <a:buNone/>
            </a:pPr>
            <a:r>
              <a:rPr lang="es-ES" sz="2100" spc="20" dirty="0">
                <a:solidFill>
                  <a:srgbClr val="000000"/>
                </a:solidFill>
                <a:effectLst/>
                <a:ea typeface="Calibri" panose="020F0502020204030204" pitchFamily="34" charset="0"/>
                <a:cs typeface="Times New Roman" panose="02020603050405020304" pitchFamily="18" charset="0"/>
              </a:rPr>
              <a:t>La suscripción es un acuerdo entre el suscriptor y la sociedad por el cual , el primero se obliga a integrar y la sociedad se obliga a expedir la acción.  Se suscribe totalmente en el momento en que se hace el acto constitutivo y se integra  luego. </a:t>
            </a:r>
          </a:p>
          <a:p>
            <a:pPr indent="0" algn="just">
              <a:lnSpc>
                <a:spcPct val="100000"/>
              </a:lnSpc>
              <a:spcBef>
                <a:spcPts val="720"/>
              </a:spcBef>
              <a:buNone/>
            </a:pPr>
            <a:r>
              <a:rPr lang="es-ES" sz="2100" spc="20" dirty="0">
                <a:solidFill>
                  <a:srgbClr val="000000"/>
                </a:solidFill>
                <a:effectLst/>
                <a:ea typeface="Calibri" panose="020F0502020204030204" pitchFamily="34" charset="0"/>
                <a:cs typeface="Times New Roman" panose="02020603050405020304" pitchFamily="18" charset="0"/>
              </a:rPr>
              <a:t>El capital debe suscribirse to­</a:t>
            </a:r>
            <a:r>
              <a:rPr lang="es-ES" sz="2100" spc="25" dirty="0">
                <a:solidFill>
                  <a:srgbClr val="000000"/>
                </a:solidFill>
                <a:effectLst/>
                <a:ea typeface="Calibri" panose="020F0502020204030204" pitchFamily="34" charset="0"/>
                <a:cs typeface="Times New Roman" panose="02020603050405020304" pitchFamily="18" charset="0"/>
              </a:rPr>
              <a:t>talmente al celebrarse el contrato constitutivo (art. 186). Y su integración depende </a:t>
            </a:r>
            <a:r>
              <a:rPr lang="es-ES" sz="2100" spc="10" dirty="0">
                <a:solidFill>
                  <a:srgbClr val="000000"/>
                </a:solidFill>
                <a:effectLst/>
                <a:ea typeface="Calibri" panose="020F0502020204030204" pitchFamily="34" charset="0"/>
                <a:cs typeface="Times New Roman" panose="02020603050405020304" pitchFamily="18" charset="0"/>
              </a:rPr>
              <a:t>de la clase de aportes (art. 187):</a:t>
            </a:r>
            <a:endParaRPr lang="es-ES" sz="2100" dirty="0">
              <a:effectLst/>
              <a:ea typeface="Calibri" panose="020F0502020204030204" pitchFamily="34" charset="0"/>
              <a:cs typeface="Times New Roman" panose="02020603050405020304" pitchFamily="18" charset="0"/>
            </a:endParaRPr>
          </a:p>
          <a:p>
            <a:pPr indent="0" algn="just">
              <a:lnSpc>
                <a:spcPct val="100000"/>
              </a:lnSpc>
              <a:spcBef>
                <a:spcPts val="180"/>
              </a:spcBef>
              <a:buNone/>
            </a:pPr>
            <a:r>
              <a:rPr lang="es-ES" sz="2100" i="1" spc="10" dirty="0">
                <a:solidFill>
                  <a:srgbClr val="000000"/>
                </a:solidFill>
                <a:ea typeface="Calibri" panose="020F0502020204030204" pitchFamily="34" charset="0"/>
                <a:cs typeface="Times New Roman" panose="02020603050405020304" pitchFamily="18" charset="0"/>
              </a:rPr>
              <a:t>- </a:t>
            </a:r>
            <a:r>
              <a:rPr lang="es-ES" sz="2100" b="1" i="1" spc="10" dirty="0">
                <a:solidFill>
                  <a:srgbClr val="FF0000"/>
                </a:solidFill>
                <a:ea typeface="Calibri" panose="020F0502020204030204" pitchFamily="34" charset="0"/>
                <a:cs typeface="Times New Roman" panose="02020603050405020304" pitchFamily="18" charset="0"/>
              </a:rPr>
              <a:t>A</a:t>
            </a:r>
            <a:r>
              <a:rPr lang="es-ES" sz="2100" b="1" i="1" spc="10" dirty="0">
                <a:solidFill>
                  <a:srgbClr val="FF0000"/>
                </a:solidFill>
                <a:effectLst/>
                <a:ea typeface="Calibri" panose="020F0502020204030204" pitchFamily="34" charset="0"/>
                <a:cs typeface="Times New Roman" panose="02020603050405020304" pitchFamily="18" charset="0"/>
              </a:rPr>
              <a:t>portes en dinero</a:t>
            </a:r>
            <a:r>
              <a:rPr lang="es-ES" sz="2100" i="1" spc="10" dirty="0">
                <a:solidFill>
                  <a:srgbClr val="000000"/>
                </a:solidFill>
                <a:effectLst/>
                <a:ea typeface="Calibri" panose="020F0502020204030204" pitchFamily="34" charset="0"/>
                <a:cs typeface="Times New Roman" panose="02020603050405020304" pitchFamily="18" charset="0"/>
              </a:rPr>
              <a:t>: </a:t>
            </a:r>
            <a:r>
              <a:rPr lang="es-ES" sz="2100" spc="10" dirty="0">
                <a:solidFill>
                  <a:srgbClr val="000000"/>
                </a:solidFill>
                <a:effectLst/>
                <a:ea typeface="Calibri" panose="020F0502020204030204" pitchFamily="34" charset="0"/>
                <a:cs typeface="Times New Roman" panose="02020603050405020304" pitchFamily="18" charset="0"/>
              </a:rPr>
              <a:t>deben integrarse, como mínimo, en un 25% al celebrar el </a:t>
            </a:r>
            <a:r>
              <a:rPr lang="es-ES" sz="2100" spc="20" dirty="0">
                <a:solidFill>
                  <a:srgbClr val="000000"/>
                </a:solidFill>
                <a:effectLst/>
                <a:ea typeface="Calibri" panose="020F0502020204030204" pitchFamily="34" charset="0"/>
                <a:cs typeface="Times New Roman" panose="02020603050405020304" pitchFamily="18" charset="0"/>
              </a:rPr>
              <a:t>contrato constitutivo y el 75% restante, en un plazo no mayor de 2 años.</a:t>
            </a:r>
            <a:endParaRPr lang="es-ES" sz="2100" dirty="0">
              <a:effectLst/>
              <a:ea typeface="Calibri" panose="020F0502020204030204" pitchFamily="34" charset="0"/>
              <a:cs typeface="Times New Roman" panose="02020603050405020304" pitchFamily="18" charset="0"/>
            </a:endParaRPr>
          </a:p>
          <a:p>
            <a:pPr marL="514350" indent="-285750" algn="just">
              <a:lnSpc>
                <a:spcPct val="100000"/>
              </a:lnSpc>
              <a:spcBef>
                <a:spcPts val="360"/>
              </a:spcBef>
              <a:buFontTx/>
              <a:buChar char="-"/>
            </a:pPr>
            <a:r>
              <a:rPr lang="es-ES" sz="2100" b="1" i="1" spc="10" dirty="0">
                <a:solidFill>
                  <a:srgbClr val="FF0000"/>
                </a:solidFill>
                <a:ea typeface="Calibri" panose="020F0502020204030204" pitchFamily="34" charset="0"/>
                <a:cs typeface="Times New Roman" panose="02020603050405020304" pitchFamily="18" charset="0"/>
              </a:rPr>
              <a:t>A</a:t>
            </a:r>
            <a:r>
              <a:rPr lang="es-ES" sz="2100" b="1" i="1" spc="10" dirty="0">
                <a:solidFill>
                  <a:srgbClr val="FF0000"/>
                </a:solidFill>
                <a:effectLst/>
                <a:ea typeface="Calibri" panose="020F0502020204030204" pitchFamily="34" charset="0"/>
                <a:cs typeface="Times New Roman" panose="02020603050405020304" pitchFamily="18" charset="0"/>
              </a:rPr>
              <a:t>portes en especie</a:t>
            </a:r>
            <a:r>
              <a:rPr lang="es-ES" sz="2100" i="1" spc="10" dirty="0">
                <a:solidFill>
                  <a:srgbClr val="000000"/>
                </a:solidFill>
                <a:effectLst/>
                <a:ea typeface="Calibri" panose="020F0502020204030204" pitchFamily="34" charset="0"/>
                <a:cs typeface="Times New Roman" panose="02020603050405020304" pitchFamily="18" charset="0"/>
              </a:rPr>
              <a:t>: </a:t>
            </a:r>
            <a:r>
              <a:rPr lang="es-ES" sz="2100" spc="10" dirty="0">
                <a:solidFill>
                  <a:srgbClr val="000000"/>
                </a:solidFill>
                <a:effectLst/>
                <a:ea typeface="Calibri" panose="020F0502020204030204" pitchFamily="34" charset="0"/>
                <a:cs typeface="Times New Roman" panose="02020603050405020304" pitchFamily="18" charset="0"/>
              </a:rPr>
              <a:t>deben integrarse totalmente al celebrar el contrato consti­</a:t>
            </a:r>
            <a:r>
              <a:rPr lang="es-ES" sz="2100" spc="20" dirty="0">
                <a:solidFill>
                  <a:srgbClr val="000000"/>
                </a:solidFill>
                <a:effectLst/>
                <a:ea typeface="Calibri" panose="020F0502020204030204" pitchFamily="34" charset="0"/>
                <a:cs typeface="Times New Roman" panose="02020603050405020304" pitchFamily="18" charset="0"/>
              </a:rPr>
              <a:t>tutivo de la sociedad y sólo pueden consistir en obligaciones de dar.</a:t>
            </a:r>
          </a:p>
          <a:p>
            <a:pPr indent="0" algn="just">
              <a:lnSpc>
                <a:spcPct val="100000"/>
              </a:lnSpc>
              <a:spcBef>
                <a:spcPts val="360"/>
              </a:spcBef>
              <a:buNone/>
            </a:pPr>
            <a:r>
              <a:rPr lang="es-ES" sz="2100" spc="30" dirty="0">
                <a:solidFill>
                  <a:srgbClr val="000000"/>
                </a:solidFill>
                <a:effectLst/>
                <a:ea typeface="Calibri" panose="020F0502020204030204" pitchFamily="34" charset="0"/>
                <a:cs typeface="Times New Roman" panose="02020603050405020304" pitchFamily="18" charset="0"/>
              </a:rPr>
              <a:t>Por otro lado</a:t>
            </a:r>
            <a:r>
              <a:rPr lang="es-ES" sz="2100" i="1" spc="25" dirty="0">
                <a:solidFill>
                  <a:srgbClr val="000000"/>
                </a:solidFill>
                <a:effectLst/>
                <a:ea typeface="Calibri" panose="020F0502020204030204" pitchFamily="34" charset="0"/>
                <a:cs typeface="Times New Roman" panose="02020603050405020304" pitchFamily="18" charset="0"/>
              </a:rPr>
              <a:t>, </a:t>
            </a:r>
            <a:r>
              <a:rPr lang="es-ES" sz="2100" spc="25" dirty="0">
                <a:solidFill>
                  <a:srgbClr val="000000"/>
                </a:solidFill>
                <a:effectLst/>
                <a:ea typeface="Calibri" panose="020F0502020204030204" pitchFamily="34" charset="0"/>
                <a:cs typeface="Times New Roman" panose="02020603050405020304" pitchFamily="18" charset="0"/>
              </a:rPr>
              <a:t>los reformados Arts. 11 (inc. 4) y 187 determinan que en las </a:t>
            </a:r>
            <a:r>
              <a:rPr lang="es-ES" sz="2100" spc="10" dirty="0">
                <a:solidFill>
                  <a:srgbClr val="000000"/>
                </a:solidFill>
                <a:effectLst/>
                <a:ea typeface="Calibri" panose="020F0502020204030204" pitchFamily="34" charset="0"/>
                <a:cs typeface="Times New Roman" panose="02020603050405020304" pitchFamily="18" charset="0"/>
              </a:rPr>
              <a:t> sociedades unipersonales no corre la posibilidad de integrar el 25% del capital, sino </a:t>
            </a:r>
            <a:r>
              <a:rPr lang="es-ES" sz="2100" spc="25" dirty="0">
                <a:solidFill>
                  <a:srgbClr val="000000"/>
                </a:solidFill>
                <a:effectLst/>
                <a:ea typeface="Calibri" panose="020F0502020204030204" pitchFamily="34" charset="0"/>
                <a:cs typeface="Times New Roman" panose="02020603050405020304" pitchFamily="18" charset="0"/>
              </a:rPr>
              <a:t>que debe integrarse en su totalidad en el acto constitutivo (ya sea que se trata de </a:t>
            </a:r>
            <a:r>
              <a:rPr lang="es-ES" sz="2100" spc="20" dirty="0">
                <a:solidFill>
                  <a:srgbClr val="000000"/>
                </a:solidFill>
                <a:effectLst/>
                <a:ea typeface="Calibri" panose="020F0502020204030204" pitchFamily="34" charset="0"/>
                <a:cs typeface="Times New Roman" panose="02020603050405020304" pitchFamily="18" charset="0"/>
              </a:rPr>
              <a:t>un aporte dinerario o no dinerario).</a:t>
            </a:r>
            <a:r>
              <a:rPr lang="es-ES" sz="2100" dirty="0">
                <a:ea typeface="Calibri" panose="020F0502020204030204" pitchFamily="34" charset="0"/>
                <a:cs typeface="Times New Roman" panose="02020603050405020304" pitchFamily="18" charset="0"/>
              </a:rPr>
              <a:t> </a:t>
            </a:r>
          </a:p>
          <a:p>
            <a:pPr indent="0" algn="just">
              <a:lnSpc>
                <a:spcPct val="100000"/>
              </a:lnSpc>
              <a:spcBef>
                <a:spcPts val="360"/>
              </a:spcBef>
              <a:buNone/>
            </a:pPr>
            <a:endParaRPr lang="es-ES" sz="2100" spc="25" dirty="0">
              <a:solidFill>
                <a:srgbClr val="000000"/>
              </a:solidFill>
              <a:ea typeface="Calibri" panose="020F0502020204030204" pitchFamily="34" charset="0"/>
              <a:cs typeface="Times New Roman" panose="02020603050405020304" pitchFamily="18" charset="0"/>
            </a:endParaRPr>
          </a:p>
          <a:p>
            <a:pPr indent="0" algn="just">
              <a:lnSpc>
                <a:spcPct val="100000"/>
              </a:lnSpc>
              <a:spcBef>
                <a:spcPts val="360"/>
              </a:spcBef>
              <a:buNone/>
            </a:pPr>
            <a:r>
              <a:rPr lang="es-ES" sz="2100" spc="25" dirty="0">
                <a:solidFill>
                  <a:srgbClr val="000000"/>
                </a:solidFill>
                <a:ea typeface="Calibri" panose="020F0502020204030204" pitchFamily="34" charset="0"/>
                <a:cs typeface="Times New Roman" panose="02020603050405020304" pitchFamily="18" charset="0"/>
              </a:rPr>
              <a:t>R</a:t>
            </a:r>
            <a:r>
              <a:rPr lang="es-ES" sz="2100" spc="25" dirty="0">
                <a:solidFill>
                  <a:srgbClr val="000000"/>
                </a:solidFill>
                <a:effectLst/>
                <a:ea typeface="Calibri" panose="020F0502020204030204" pitchFamily="34" charset="0"/>
                <a:cs typeface="Times New Roman" panose="02020603050405020304" pitchFamily="18" charset="0"/>
              </a:rPr>
              <a:t>eafirmando esta postura respecto de las sociedades anónimas unipersona­</a:t>
            </a:r>
            <a:r>
              <a:rPr lang="es-ES" sz="2100" spc="30" dirty="0">
                <a:solidFill>
                  <a:srgbClr val="000000"/>
                </a:solidFill>
                <a:effectLst/>
                <a:ea typeface="Calibri" panose="020F0502020204030204" pitchFamily="34" charset="0"/>
                <a:cs typeface="Times New Roman" panose="02020603050405020304" pitchFamily="18" charset="0"/>
              </a:rPr>
              <a:t>les, el Art. 186 se refiere a la integra­</a:t>
            </a:r>
            <a:r>
              <a:rPr lang="es-ES" sz="2100" spc="20" dirty="0">
                <a:solidFill>
                  <a:srgbClr val="000000"/>
                </a:solidFill>
                <a:effectLst/>
                <a:ea typeface="Calibri" panose="020F0502020204030204" pitchFamily="34" charset="0"/>
                <a:cs typeface="Times New Roman" panose="02020603050405020304" pitchFamily="18" charset="0"/>
              </a:rPr>
              <a:t>ción del capital en casos de "aumento de capital por suscripción". Al respecto </a:t>
            </a:r>
            <a:r>
              <a:rPr lang="es-ES" sz="2100" spc="5" dirty="0">
                <a:solidFill>
                  <a:srgbClr val="000000"/>
                </a:solidFill>
                <a:effectLst/>
                <a:ea typeface="Calibri" panose="020F0502020204030204" pitchFamily="34" charset="0"/>
                <a:cs typeface="Times New Roman" panose="02020603050405020304" pitchFamily="18" charset="0"/>
              </a:rPr>
              <a:t>establece que </a:t>
            </a:r>
            <a:r>
              <a:rPr lang="es-ES" sz="2100" i="1" spc="5" dirty="0">
                <a:solidFill>
                  <a:srgbClr val="000000"/>
                </a:solidFill>
                <a:effectLst/>
                <a:ea typeface="Calibri" panose="020F0502020204030204" pitchFamily="34" charset="0"/>
                <a:cs typeface="Times New Roman" panose="02020603050405020304" pitchFamily="18" charset="0"/>
              </a:rPr>
              <a:t>"En las Sociedades Anónimas Unipersonales el capital debe inte­</a:t>
            </a:r>
            <a:r>
              <a:rPr lang="es-ES" sz="2100" i="1" spc="10" dirty="0">
                <a:solidFill>
                  <a:srgbClr val="000000"/>
                </a:solidFill>
                <a:effectLst/>
                <a:ea typeface="Calibri" panose="020F0502020204030204" pitchFamily="34" charset="0"/>
                <a:cs typeface="Times New Roman" panose="02020603050405020304" pitchFamily="18" charset="0"/>
              </a:rPr>
              <a:t>grarse totalmente".</a:t>
            </a:r>
            <a:r>
              <a:rPr lang="es-ES" sz="2100" i="1" dirty="0">
                <a:ea typeface="Calibri" panose="020F0502020204030204" pitchFamily="34" charset="0"/>
                <a:cs typeface="Times New Roman" panose="02020603050405020304" pitchFamily="18" charset="0"/>
              </a:rPr>
              <a:t> </a:t>
            </a:r>
            <a:r>
              <a:rPr lang="es-ES" sz="2100" spc="5" dirty="0">
                <a:solidFill>
                  <a:srgbClr val="000000"/>
                </a:solidFill>
                <a:effectLst/>
                <a:ea typeface="Calibri" panose="020F0502020204030204" pitchFamily="34" charset="0"/>
                <a:cs typeface="Times New Roman" panose="02020603050405020304" pitchFamily="18" charset="0"/>
              </a:rPr>
              <a:t>Esto significa que, en las SAU, los aportes deberán integrarse totalmente en el </a:t>
            </a:r>
            <a:r>
              <a:rPr lang="es-ES" sz="2100" spc="10" dirty="0">
                <a:solidFill>
                  <a:srgbClr val="000000"/>
                </a:solidFill>
                <a:effectLst/>
                <a:ea typeface="Calibri" panose="020F0502020204030204" pitchFamily="34" charset="0"/>
                <a:cs typeface="Times New Roman" panose="02020603050405020304" pitchFamily="18" charset="0"/>
              </a:rPr>
              <a:t>momento del "acto constitutivo" o en el "contrato de suscripción" (en caso de au­</a:t>
            </a:r>
            <a:r>
              <a:rPr lang="es-ES" sz="2100" spc="20" dirty="0">
                <a:solidFill>
                  <a:srgbClr val="000000"/>
                </a:solidFill>
                <a:effectLst/>
                <a:ea typeface="Calibri" panose="020F0502020204030204" pitchFamily="34" charset="0"/>
                <a:cs typeface="Times New Roman" panose="02020603050405020304" pitchFamily="18" charset="0"/>
              </a:rPr>
              <a:t>mento de capital), ya sea que se trate de aportes dinerarios o no dinerarios.</a:t>
            </a:r>
            <a:endParaRPr lang="es-ES" sz="2100" dirty="0">
              <a:effectLst/>
              <a:ea typeface="Calibri" panose="020F0502020204030204" pitchFamily="34" charset="0"/>
              <a:cs typeface="Times New Roman" panose="02020603050405020304" pitchFamily="18" charset="0"/>
            </a:endParaRPr>
          </a:p>
          <a:p>
            <a:pPr marL="0" indent="0">
              <a:buNone/>
            </a:pPr>
            <a:endParaRPr lang="es-ES" dirty="0"/>
          </a:p>
        </p:txBody>
      </p:sp>
      <p:pic>
        <p:nvPicPr>
          <p:cNvPr id="4" name="Imagen 3">
            <a:extLst>
              <a:ext uri="{FF2B5EF4-FFF2-40B4-BE49-F238E27FC236}">
                <a16:creationId xmlns:a16="http://schemas.microsoft.com/office/drawing/2014/main" id="{3F5DD69B-B53F-3A62-2FC1-074882906C9D}"/>
              </a:ext>
            </a:extLst>
          </p:cNvPr>
          <p:cNvPicPr>
            <a:picLocks noChangeAspect="1"/>
          </p:cNvPicPr>
          <p:nvPr/>
        </p:nvPicPr>
        <p:blipFill>
          <a:blip r:embed="rId2"/>
          <a:stretch>
            <a:fillRect/>
          </a:stretch>
        </p:blipFill>
        <p:spPr>
          <a:xfrm>
            <a:off x="200657" y="92722"/>
            <a:ext cx="11790686" cy="1176630"/>
          </a:xfrm>
          <a:prstGeom prst="rect">
            <a:avLst/>
          </a:prstGeom>
        </p:spPr>
      </p:pic>
    </p:spTree>
    <p:extLst>
      <p:ext uri="{BB962C8B-B14F-4D97-AF65-F5344CB8AC3E}">
        <p14:creationId xmlns:p14="http://schemas.microsoft.com/office/powerpoint/2010/main" val="370422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087C25-6C10-01EE-C46B-ADFC258DA1C4}"/>
              </a:ext>
            </a:extLst>
          </p:cNvPr>
          <p:cNvSpPr>
            <a:spLocks noGrp="1"/>
          </p:cNvSpPr>
          <p:nvPr>
            <p:ph idx="1"/>
          </p:nvPr>
        </p:nvSpPr>
        <p:spPr>
          <a:xfrm>
            <a:off x="273544" y="1176630"/>
            <a:ext cx="11640160" cy="542295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endParaRPr lang="es-ES" sz="2000" b="1" u="sng" dirty="0"/>
          </a:p>
          <a:p>
            <a:pPr marL="0" indent="0" algn="ctr">
              <a:buNone/>
            </a:pPr>
            <a:r>
              <a:rPr lang="es-ES" sz="2000" b="1" u="sng" dirty="0"/>
              <a:t>SUSCRIPCIÓN E INTEGRACIÓN DEL CAPITAL SOCIAL </a:t>
            </a:r>
            <a:endParaRPr lang="es-ES" sz="2000" b="1" i="1" dirty="0"/>
          </a:p>
          <a:p>
            <a:pPr marL="0" indent="0" algn="ctr">
              <a:buNone/>
            </a:pPr>
            <a:endParaRPr lang="es-ES" sz="2000" b="1" i="1" dirty="0"/>
          </a:p>
          <a:p>
            <a:pPr marL="0" indent="0" algn="ctr">
              <a:buNone/>
            </a:pPr>
            <a:r>
              <a:rPr lang="es-ES" sz="2000" b="1" i="1" dirty="0"/>
              <a:t>¿ Que ocurre si hay mora en la integración? (art. 192 y 193)</a:t>
            </a:r>
          </a:p>
          <a:p>
            <a:pPr indent="137160" algn="just">
              <a:lnSpc>
                <a:spcPct val="150000"/>
              </a:lnSpc>
              <a:spcBef>
                <a:spcPts val="900"/>
              </a:spcBef>
            </a:pPr>
            <a:r>
              <a:rPr lang="es-ES" sz="2000" spc="25" dirty="0">
                <a:solidFill>
                  <a:srgbClr val="000000"/>
                </a:solidFill>
                <a:effectLst/>
                <a:ea typeface="Calibri" panose="020F0502020204030204" pitchFamily="34" charset="0"/>
                <a:cs typeface="Times New Roman" panose="02020603050405020304" pitchFamily="18" charset="0"/>
              </a:rPr>
              <a:t>La mora en la integración se produce </a:t>
            </a:r>
            <a:r>
              <a:rPr lang="es-ES" sz="2000" i="1" spc="25" dirty="0">
                <a:solidFill>
                  <a:srgbClr val="000000"/>
                </a:solidFill>
                <a:effectLst/>
                <a:ea typeface="Calibri" panose="020F0502020204030204" pitchFamily="34" charset="0"/>
                <a:cs typeface="Times New Roman" panose="02020603050405020304" pitchFamily="18" charset="0"/>
              </a:rPr>
              <a:t>de pleno de­</a:t>
            </a:r>
            <a:r>
              <a:rPr lang="es-ES" sz="2000" i="1" spc="15" dirty="0">
                <a:solidFill>
                  <a:srgbClr val="000000"/>
                </a:solidFill>
                <a:effectLst/>
                <a:ea typeface="Calibri" panose="020F0502020204030204" pitchFamily="34" charset="0"/>
                <a:cs typeface="Times New Roman" panose="02020603050405020304" pitchFamily="18" charset="0"/>
              </a:rPr>
              <a:t>recho, </a:t>
            </a:r>
            <a:r>
              <a:rPr lang="es-ES" sz="2000" spc="15" dirty="0">
                <a:solidFill>
                  <a:srgbClr val="000000"/>
                </a:solidFill>
                <a:effectLst/>
                <a:ea typeface="Calibri" panose="020F0502020204030204" pitchFamily="34" charset="0"/>
                <a:cs typeface="Times New Roman" panose="02020603050405020304" pitchFamily="18" charset="0"/>
              </a:rPr>
              <a:t>sin necesidad de reclamo judicial y suspende automáticamente el ejercicio de los derechos inherentes a las acciones en mora (ya que un mismo accionista puede te­</a:t>
            </a:r>
            <a:r>
              <a:rPr lang="es-ES" sz="2000" spc="5" dirty="0">
                <a:solidFill>
                  <a:srgbClr val="000000"/>
                </a:solidFill>
                <a:effectLst/>
                <a:ea typeface="Calibri" panose="020F0502020204030204" pitchFamily="34" charset="0"/>
                <a:cs typeface="Times New Roman" panose="02020603050405020304" pitchFamily="18" charset="0"/>
              </a:rPr>
              <a:t>ner acciones totalmente integradas y otras no).</a:t>
            </a:r>
            <a:endParaRPr lang="es-ES" sz="2000" dirty="0">
              <a:effectLst/>
              <a:ea typeface="Calibri" panose="020F0502020204030204" pitchFamily="34" charset="0"/>
              <a:cs typeface="Times New Roman" panose="02020603050405020304" pitchFamily="18" charset="0"/>
            </a:endParaRPr>
          </a:p>
          <a:p>
            <a:pPr indent="182880" algn="just">
              <a:lnSpc>
                <a:spcPct val="150000"/>
              </a:lnSpc>
              <a:spcBef>
                <a:spcPts val="360"/>
              </a:spcBef>
            </a:pPr>
            <a:r>
              <a:rPr lang="es-ES" sz="2000" spc="5" dirty="0">
                <a:solidFill>
                  <a:srgbClr val="000000"/>
                </a:solidFill>
                <a:effectLst/>
                <a:ea typeface="Calibri" panose="020F0502020204030204" pitchFamily="34" charset="0"/>
                <a:cs typeface="Times New Roman" panose="02020603050405020304" pitchFamily="18" charset="0"/>
              </a:rPr>
              <a:t>Luego, la sociedad podrá optar entre: exigir la integración del aporte o aplicar </a:t>
            </a:r>
            <a:r>
              <a:rPr lang="es-ES" sz="2000" spc="15" dirty="0">
                <a:solidFill>
                  <a:srgbClr val="000000"/>
                </a:solidFill>
                <a:effectLst/>
                <a:ea typeface="Calibri" panose="020F0502020204030204" pitchFamily="34" charset="0"/>
                <a:cs typeface="Times New Roman" panose="02020603050405020304" pitchFamily="18" charset="0"/>
              </a:rPr>
              <a:t>la sanción establecida en el estatuto social, que puede consistir en:</a:t>
            </a:r>
            <a:endParaRPr lang="es-ES" sz="2000" dirty="0">
              <a:effectLst/>
              <a:ea typeface="Calibri" panose="020F0502020204030204" pitchFamily="34" charset="0"/>
              <a:cs typeface="Times New Roman" panose="02020603050405020304" pitchFamily="18" charset="0"/>
            </a:endParaRPr>
          </a:p>
          <a:p>
            <a:pPr marR="457200">
              <a:lnSpc>
                <a:spcPct val="150000"/>
              </a:lnSpc>
              <a:spcBef>
                <a:spcPts val="180"/>
              </a:spcBef>
              <a:spcAft>
                <a:spcPts val="0"/>
              </a:spcAft>
              <a:buFontTx/>
              <a:buChar char="-"/>
            </a:pPr>
            <a:r>
              <a:rPr lang="es-ES" sz="2000" spc="25" dirty="0">
                <a:solidFill>
                  <a:srgbClr val="000000"/>
                </a:solidFill>
                <a:effectLst/>
                <a:ea typeface="Calibri" panose="020F0502020204030204" pitchFamily="34" charset="0"/>
                <a:cs typeface="Times New Roman" panose="02020603050405020304" pitchFamily="18" charset="0"/>
              </a:rPr>
              <a:t>la </a:t>
            </a:r>
            <a:r>
              <a:rPr lang="es-ES" sz="2000" u="sng" spc="25" dirty="0">
                <a:solidFill>
                  <a:srgbClr val="000000"/>
                </a:solidFill>
                <a:effectLst/>
                <a:ea typeface="Calibri" panose="020F0502020204030204" pitchFamily="34" charset="0"/>
                <a:cs typeface="Times New Roman" panose="02020603050405020304" pitchFamily="18" charset="0"/>
              </a:rPr>
              <a:t>venta de los derechos</a:t>
            </a:r>
            <a:r>
              <a:rPr lang="es-ES" sz="2000" spc="25" dirty="0">
                <a:solidFill>
                  <a:srgbClr val="000000"/>
                </a:solidFill>
                <a:effectLst/>
                <a:ea typeface="Calibri" panose="020F0502020204030204" pitchFamily="34" charset="0"/>
                <a:cs typeface="Times New Roman" panose="02020603050405020304" pitchFamily="18" charset="0"/>
              </a:rPr>
              <a:t> correspondientes a las acciones en mora; </a:t>
            </a:r>
          </a:p>
          <a:p>
            <a:pPr marR="457200">
              <a:lnSpc>
                <a:spcPct val="150000"/>
              </a:lnSpc>
              <a:spcBef>
                <a:spcPts val="180"/>
              </a:spcBef>
              <a:spcAft>
                <a:spcPts val="0"/>
              </a:spcAft>
              <a:buFontTx/>
              <a:buChar char="-"/>
            </a:pPr>
            <a:r>
              <a:rPr lang="es-ES" sz="2000" spc="20" dirty="0">
                <a:solidFill>
                  <a:srgbClr val="000000"/>
                </a:solidFill>
                <a:effectLst/>
                <a:ea typeface="Calibri" panose="020F0502020204030204" pitchFamily="34" charset="0"/>
                <a:cs typeface="Times New Roman" panose="02020603050405020304" pitchFamily="18" charset="0"/>
              </a:rPr>
              <a:t> la </a:t>
            </a:r>
            <a:r>
              <a:rPr lang="es-ES" sz="2000" u="sng" spc="20" dirty="0">
                <a:solidFill>
                  <a:srgbClr val="000000"/>
                </a:solidFill>
                <a:effectLst/>
                <a:ea typeface="Calibri" panose="020F0502020204030204" pitchFamily="34" charset="0"/>
                <a:cs typeface="Times New Roman" panose="02020603050405020304" pitchFamily="18" charset="0"/>
              </a:rPr>
              <a:t>caducidad de los derechos</a:t>
            </a:r>
            <a:r>
              <a:rPr lang="es-ES" sz="2000" spc="20" dirty="0">
                <a:solidFill>
                  <a:srgbClr val="000000"/>
                </a:solidFill>
                <a:effectLst/>
                <a:ea typeface="Calibri" panose="020F0502020204030204" pitchFamily="34" charset="0"/>
                <a:cs typeface="Times New Roman" panose="02020603050405020304" pitchFamily="18" charset="0"/>
              </a:rPr>
              <a:t> correspondientes a dichas acciones.</a:t>
            </a:r>
            <a:endParaRPr lang="es-ES" sz="2000" dirty="0">
              <a:effectLst/>
              <a:ea typeface="Calibri" panose="020F0502020204030204" pitchFamily="34" charset="0"/>
              <a:cs typeface="Times New Roman" panose="02020603050405020304" pitchFamily="18" charset="0"/>
            </a:endParaRPr>
          </a:p>
          <a:p>
            <a:pPr marL="0" indent="0" algn="just">
              <a:buNone/>
            </a:pPr>
            <a:endParaRPr lang="es-ES" sz="2000" b="1" dirty="0"/>
          </a:p>
        </p:txBody>
      </p:sp>
      <p:pic>
        <p:nvPicPr>
          <p:cNvPr id="4" name="Imagen 3">
            <a:extLst>
              <a:ext uri="{FF2B5EF4-FFF2-40B4-BE49-F238E27FC236}">
                <a16:creationId xmlns:a16="http://schemas.microsoft.com/office/drawing/2014/main" id="{D98653F2-E11B-7EAF-C641-041EF9C1691F}"/>
              </a:ext>
            </a:extLst>
          </p:cNvPr>
          <p:cNvPicPr>
            <a:picLocks noChangeAspect="1"/>
          </p:cNvPicPr>
          <p:nvPr/>
        </p:nvPicPr>
        <p:blipFill>
          <a:blip r:embed="rId2"/>
          <a:stretch>
            <a:fillRect/>
          </a:stretch>
        </p:blipFill>
        <p:spPr>
          <a:xfrm>
            <a:off x="123018" y="0"/>
            <a:ext cx="11790686" cy="1176630"/>
          </a:xfrm>
          <a:prstGeom prst="rect">
            <a:avLst/>
          </a:prstGeom>
        </p:spPr>
      </p:pic>
    </p:spTree>
    <p:extLst>
      <p:ext uri="{BB962C8B-B14F-4D97-AF65-F5344CB8AC3E}">
        <p14:creationId xmlns:p14="http://schemas.microsoft.com/office/powerpoint/2010/main" val="4030809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1178EC0-8F1B-60EC-9EEF-AD68B145ED6A}"/>
              </a:ext>
            </a:extLst>
          </p:cNvPr>
          <p:cNvSpPr>
            <a:spLocks noGrp="1"/>
          </p:cNvSpPr>
          <p:nvPr>
            <p:ph idx="1"/>
          </p:nvPr>
        </p:nvSpPr>
        <p:spPr>
          <a:xfrm>
            <a:off x="212035" y="1269352"/>
            <a:ext cx="11673291" cy="5356734"/>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lgn="ctr">
              <a:buNone/>
            </a:pPr>
            <a:r>
              <a:rPr lang="es-ES" sz="2200" b="1" u="sng" dirty="0"/>
              <a:t>AUMENTO DEL CAPITAL SOCIAL ( art 188 ) </a:t>
            </a:r>
          </a:p>
          <a:p>
            <a:pPr marL="0" indent="0">
              <a:lnSpc>
                <a:spcPct val="150000"/>
              </a:lnSpc>
              <a:buNone/>
            </a:pPr>
            <a:r>
              <a:rPr lang="es-ES" sz="2200" b="1" i="1" dirty="0"/>
              <a:t>Supuestos: </a:t>
            </a:r>
          </a:p>
          <a:p>
            <a:pPr>
              <a:lnSpc>
                <a:spcPct val="150000"/>
              </a:lnSpc>
            </a:pPr>
            <a:r>
              <a:rPr lang="es-ES" sz="1900" dirty="0"/>
              <a:t>La sociedad puede aumentar su capital social por diversas causas, como ser: la obtención  de un crédito, solucionar problemas económicos, fortalecer su situación financiera; darle mayor garantía a los acreedores, desarrollo de emprendimiento importante, problemas económicos, etc. etc.</a:t>
            </a:r>
          </a:p>
          <a:p>
            <a:pPr>
              <a:lnSpc>
                <a:spcPct val="150000"/>
              </a:lnSpc>
            </a:pPr>
            <a:r>
              <a:rPr lang="es-ES" sz="1900" dirty="0"/>
              <a:t>El estatuto (contrato social) puede prever el aumento del capital social hasta su quíntuplo (art. 188). En caso de que la sociedad pretenda aumentar el capital social por encima de su quíntuplo, deberá hacerlo a través de una Asamblea Extraordinaria de accionistas.</a:t>
            </a:r>
          </a:p>
          <a:p>
            <a:pPr marL="0" indent="0">
              <a:lnSpc>
                <a:spcPct val="150000"/>
              </a:lnSpc>
              <a:buNone/>
            </a:pPr>
            <a:r>
              <a:rPr lang="es-ES" sz="2200" b="1" i="1" dirty="0"/>
              <a:t>Modificación del Estatuto:</a:t>
            </a:r>
          </a:p>
          <a:p>
            <a:pPr>
              <a:lnSpc>
                <a:spcPct val="150000"/>
              </a:lnSpc>
            </a:pPr>
            <a:r>
              <a:rPr lang="es-ES" sz="1900" i="1" dirty="0"/>
              <a:t>El</a:t>
            </a:r>
            <a:r>
              <a:rPr lang="es-ES" sz="1900" b="1" i="1" dirty="0"/>
              <a:t> </a:t>
            </a:r>
            <a:r>
              <a:rPr lang="es-ES" sz="1900" b="1" i="1" dirty="0">
                <a:solidFill>
                  <a:srgbClr val="FF0000"/>
                </a:solidFill>
              </a:rPr>
              <a:t>principio general </a:t>
            </a:r>
            <a:r>
              <a:rPr lang="es-ES" sz="1900" dirty="0"/>
              <a:t>es que el aumento de capital implica siempre la modificación del estatuto (contrato social); cualquiera sea la magnitud del aumento.</a:t>
            </a:r>
          </a:p>
          <a:p>
            <a:pPr>
              <a:lnSpc>
                <a:spcPct val="150000"/>
              </a:lnSpc>
            </a:pPr>
            <a:r>
              <a:rPr lang="es-ES" sz="1900" dirty="0"/>
              <a:t>La </a:t>
            </a:r>
            <a:r>
              <a:rPr lang="es-ES" sz="1900" b="1" i="1" dirty="0">
                <a:solidFill>
                  <a:srgbClr val="FF0000"/>
                </a:solidFill>
              </a:rPr>
              <a:t>excepción</a:t>
            </a:r>
            <a:r>
              <a:rPr lang="es-ES" sz="1900" dirty="0"/>
              <a:t> a este principio está dada por aquellas S.A. autorizadas a realizar oferta pública de sus acciones: pueden aumentar su capital en la proporción que lo deseen, sin necesidad de modificar su estatuto (art. 188).</a:t>
            </a:r>
          </a:p>
          <a:p>
            <a:endParaRPr lang="es-ES" dirty="0"/>
          </a:p>
        </p:txBody>
      </p:sp>
      <p:pic>
        <p:nvPicPr>
          <p:cNvPr id="4" name="Imagen 3">
            <a:extLst>
              <a:ext uri="{FF2B5EF4-FFF2-40B4-BE49-F238E27FC236}">
                <a16:creationId xmlns:a16="http://schemas.microsoft.com/office/drawing/2014/main" id="{A64FD084-E95D-BC08-E46E-6791C43413C6}"/>
              </a:ext>
            </a:extLst>
          </p:cNvPr>
          <p:cNvPicPr>
            <a:picLocks noChangeAspect="1"/>
          </p:cNvPicPr>
          <p:nvPr/>
        </p:nvPicPr>
        <p:blipFill>
          <a:blip r:embed="rId2"/>
          <a:stretch>
            <a:fillRect/>
          </a:stretch>
        </p:blipFill>
        <p:spPr>
          <a:xfrm>
            <a:off x="94640" y="92722"/>
            <a:ext cx="11790686" cy="1176630"/>
          </a:xfrm>
          <a:prstGeom prst="rect">
            <a:avLst/>
          </a:prstGeom>
        </p:spPr>
      </p:pic>
    </p:spTree>
    <p:extLst>
      <p:ext uri="{BB962C8B-B14F-4D97-AF65-F5344CB8AC3E}">
        <p14:creationId xmlns:p14="http://schemas.microsoft.com/office/powerpoint/2010/main" val="3588138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57A18BC-1CAE-AA85-AE9B-6E32B2BC3BBA}"/>
              </a:ext>
            </a:extLst>
          </p:cNvPr>
          <p:cNvSpPr>
            <a:spLocks noGrp="1"/>
          </p:cNvSpPr>
          <p:nvPr>
            <p:ph idx="1"/>
          </p:nvPr>
        </p:nvSpPr>
        <p:spPr>
          <a:xfrm>
            <a:off x="200657" y="1176629"/>
            <a:ext cx="11790686" cy="548921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u="sng" dirty="0"/>
              <a:t>AUMENTO DEL CAPITAL SOCIAL ( art 188 ) </a:t>
            </a:r>
          </a:p>
          <a:p>
            <a:pPr marL="0" indent="0" algn="ctr">
              <a:lnSpc>
                <a:spcPct val="150000"/>
              </a:lnSpc>
              <a:buNone/>
            </a:pPr>
            <a:r>
              <a:rPr lang="es-ES" sz="2200" b="1" i="1" dirty="0"/>
              <a:t>Clases de aumento: </a:t>
            </a:r>
          </a:p>
          <a:p>
            <a:pPr>
              <a:lnSpc>
                <a:spcPct val="150000"/>
              </a:lnSpc>
            </a:pPr>
            <a:r>
              <a:rPr lang="es-ES" sz="1900" b="1" i="1" dirty="0">
                <a:solidFill>
                  <a:srgbClr val="7030A0"/>
                </a:solidFill>
              </a:rPr>
              <a:t>Aumento sin desembolso</a:t>
            </a:r>
            <a:r>
              <a:rPr lang="es-ES" sz="1900" i="1" dirty="0"/>
              <a:t>: </a:t>
            </a:r>
            <a:r>
              <a:rPr lang="es-ES" sz="1900" dirty="0"/>
              <a:t>el aumento se realiza sin que los accionistas efectúen nuevos aportes o entregas de dinero. (Ejemplos: aumento de capital por revalúo de los activos; por pago de dividendos a los accionistas con nuevas acciones -capitalización de utilidades-; etc.) </a:t>
            </a:r>
          </a:p>
          <a:p>
            <a:pPr>
              <a:lnSpc>
                <a:spcPct val="150000"/>
              </a:lnSpc>
            </a:pPr>
            <a:r>
              <a:rPr lang="es-ES" sz="1900" b="1" i="1" dirty="0">
                <a:solidFill>
                  <a:srgbClr val="00B050"/>
                </a:solidFill>
              </a:rPr>
              <a:t>Aumento con desembolso</a:t>
            </a:r>
            <a:r>
              <a:rPr lang="es-ES" sz="1900" i="1" dirty="0">
                <a:solidFill>
                  <a:srgbClr val="00B050"/>
                </a:solidFill>
              </a:rPr>
              <a:t>: </a:t>
            </a:r>
            <a:r>
              <a:rPr lang="es-ES" sz="1900" dirty="0"/>
              <a:t>el aumento se realiza a través de nuevos aportes o entregas de dinero por parte de los accionistas. Importa para los accionistas nueva suscripción de capital. </a:t>
            </a:r>
          </a:p>
          <a:p>
            <a:pPr marL="0" indent="0" algn="ctr">
              <a:buNone/>
            </a:pPr>
            <a:r>
              <a:rPr lang="es-ES" sz="2000" b="1" i="1" dirty="0"/>
              <a:t>¿COMO SE AUMENTA EL CAPITAL? </a:t>
            </a:r>
          </a:p>
          <a:p>
            <a:pPr marL="0" indent="0">
              <a:buNone/>
            </a:pPr>
            <a:r>
              <a:rPr lang="es-ES" sz="1900" dirty="0"/>
              <a:t>En primer lugar, por la financiación interna: ¿cómo puede la sociedad autofinanciarse?</a:t>
            </a:r>
          </a:p>
          <a:p>
            <a:pPr marL="0" indent="0">
              <a:buNone/>
            </a:pPr>
            <a:r>
              <a:rPr lang="es-ES" sz="1900" dirty="0"/>
              <a:t>- Capitalización de utilidades y reservas. En este caso también acrece la cuota de cada socio. </a:t>
            </a:r>
          </a:p>
          <a:p>
            <a:pPr marL="0" indent="0">
              <a:buNone/>
            </a:pPr>
            <a:r>
              <a:rPr lang="es-ES" sz="1900" dirty="0"/>
              <a:t>- Capitalización de deudas: emitir acciones para pagar deudas en conveniencia con el acreedor. Así, el dinero que debe la sociedad se convierte en acciones, se pagan las deudas y no hay desembolso.</a:t>
            </a:r>
          </a:p>
          <a:p>
            <a:pPr marL="0" indent="0">
              <a:buNone/>
            </a:pPr>
            <a:endParaRPr lang="es-ES" sz="1800" b="1" i="1" dirty="0"/>
          </a:p>
        </p:txBody>
      </p:sp>
      <p:pic>
        <p:nvPicPr>
          <p:cNvPr id="4" name="Imagen 3">
            <a:extLst>
              <a:ext uri="{FF2B5EF4-FFF2-40B4-BE49-F238E27FC236}">
                <a16:creationId xmlns:a16="http://schemas.microsoft.com/office/drawing/2014/main" id="{CF524E38-6293-3B6B-B4AE-F7F9EBFB13B9}"/>
              </a:ext>
            </a:extLst>
          </p:cNvPr>
          <p:cNvPicPr>
            <a:picLocks noChangeAspect="1"/>
          </p:cNvPicPr>
          <p:nvPr/>
        </p:nvPicPr>
        <p:blipFill>
          <a:blip r:embed="rId2"/>
          <a:stretch>
            <a:fillRect/>
          </a:stretch>
        </p:blipFill>
        <p:spPr>
          <a:xfrm>
            <a:off x="200657" y="0"/>
            <a:ext cx="11790686" cy="1176630"/>
          </a:xfrm>
          <a:prstGeom prst="rect">
            <a:avLst/>
          </a:prstGeom>
        </p:spPr>
      </p:pic>
    </p:spTree>
    <p:extLst>
      <p:ext uri="{BB962C8B-B14F-4D97-AF65-F5344CB8AC3E}">
        <p14:creationId xmlns:p14="http://schemas.microsoft.com/office/powerpoint/2010/main" val="3324095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C79BD1-A0AD-C069-9EB0-D5660C4769EA}"/>
              </a:ext>
            </a:extLst>
          </p:cNvPr>
          <p:cNvSpPr>
            <a:spLocks noGrp="1"/>
          </p:cNvSpPr>
          <p:nvPr>
            <p:ph idx="1"/>
          </p:nvPr>
        </p:nvSpPr>
        <p:spPr>
          <a:xfrm>
            <a:off x="200657" y="1176630"/>
            <a:ext cx="11790686" cy="5528970"/>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sz="3200" u="none" strike="noStrike" spc="-10" dirty="0">
                <a:solidFill>
                  <a:srgbClr val="000000"/>
                </a:solidFill>
                <a:effectLst/>
                <a:ea typeface="Calibri" panose="020F0502020204030204" pitchFamily="34" charset="0"/>
                <a:cs typeface="Times New Roman" panose="02020603050405020304" pitchFamily="18" charset="0"/>
              </a:rPr>
              <a:t> </a:t>
            </a:r>
            <a:r>
              <a:rPr kumimoji="0" lang="es-ES" sz="3200" b="1" i="1" u="none" strike="noStrike" kern="1200" cap="none" spc="0" normalizeH="0" baseline="0" noProof="0" dirty="0">
                <a:ln>
                  <a:noFill/>
                </a:ln>
                <a:solidFill>
                  <a:prstClr val="black"/>
                </a:solidFill>
                <a:effectLst/>
                <a:uLnTx/>
                <a:uFillTx/>
                <a:ea typeface="+mn-ea"/>
                <a:cs typeface="+mn-cs"/>
              </a:rPr>
              <a:t>Procedimiento :</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23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s-ES" sz="2300" b="0" i="0" u="none" strike="noStrike" kern="1200" cap="none" spc="0" normalizeH="0" baseline="0" noProof="0" dirty="0">
                <a:ln>
                  <a:noFill/>
                </a:ln>
                <a:solidFill>
                  <a:prstClr val="black"/>
                </a:solidFill>
                <a:effectLst/>
                <a:uLnTx/>
                <a:uFillTx/>
                <a:ea typeface="+mn-ea"/>
                <a:cs typeface="+mn-cs"/>
              </a:rPr>
              <a:t>1) El Directorio (órgano de administración) debe convocar a una Asamblea de accionistas, sugiriendo el aumento de capital. Entre otras cosas, indicará el monto de aumento que considere necesario, e invocará las razones que justifican dicho aumento. </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2300" b="0" i="0" u="none" strike="noStrike" kern="1200" cap="none" spc="0" normalizeH="0" baseline="0" noProof="0" dirty="0">
                <a:ln>
                  <a:noFill/>
                </a:ln>
                <a:solidFill>
                  <a:srgbClr val="00B050"/>
                </a:solidFill>
                <a:effectLst/>
                <a:uLnTx/>
                <a:uFillTx/>
                <a:ea typeface="+mn-ea"/>
                <a:cs typeface="+mn-cs"/>
              </a:rPr>
              <a:t>- </a:t>
            </a:r>
            <a:r>
              <a:rPr kumimoji="0" lang="es-ES" sz="2300" b="0" i="1" u="none" strike="noStrike" kern="1200" cap="none" spc="0" normalizeH="0" baseline="0" noProof="0" dirty="0">
                <a:ln>
                  <a:noFill/>
                </a:ln>
                <a:solidFill>
                  <a:srgbClr val="00B050"/>
                </a:solidFill>
                <a:effectLst/>
                <a:uLnTx/>
                <a:uFillTx/>
                <a:ea typeface="+mn-ea"/>
                <a:cs typeface="+mn-cs"/>
              </a:rPr>
              <a:t>Si el aumento de capital no supera el quíntuplo del mismo</a:t>
            </a:r>
            <a:r>
              <a:rPr kumimoji="0" lang="es-ES" sz="2300" b="0" i="0" u="none" strike="noStrike" kern="1200" cap="none" spc="0" normalizeH="0" baseline="0" noProof="0" dirty="0">
                <a:ln>
                  <a:noFill/>
                </a:ln>
                <a:solidFill>
                  <a:prstClr val="black"/>
                </a:solidFill>
                <a:effectLst/>
                <a:uLnTx/>
                <a:uFillTx/>
                <a:ea typeface="+mn-ea"/>
                <a:cs typeface="+mn-cs"/>
              </a:rPr>
              <a:t>, el Directorio deberá convocar a una Asamblea Ordinaria de accionistas (art. 234).</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2300" b="0" i="0" u="none" strike="noStrike" kern="1200" cap="none" spc="0" normalizeH="0" baseline="0" noProof="0" dirty="0">
                <a:ln>
                  <a:noFill/>
                </a:ln>
                <a:solidFill>
                  <a:prstClr val="black"/>
                </a:solidFill>
                <a:effectLst/>
                <a:uLnTx/>
                <a:uFillTx/>
                <a:ea typeface="+mn-ea"/>
                <a:cs typeface="+mn-cs"/>
              </a:rPr>
              <a:t>- </a:t>
            </a:r>
            <a:r>
              <a:rPr kumimoji="0" lang="es-ES" sz="2300" b="0" i="1" u="none" strike="noStrike" kern="1200" cap="none" spc="0" normalizeH="0" baseline="0" noProof="0" dirty="0">
                <a:ln>
                  <a:noFill/>
                </a:ln>
                <a:solidFill>
                  <a:srgbClr val="00B050"/>
                </a:solidFill>
                <a:effectLst/>
                <a:uLnTx/>
                <a:uFillTx/>
                <a:ea typeface="+mn-ea"/>
                <a:cs typeface="+mn-cs"/>
              </a:rPr>
              <a:t>Si el aumento de capital supera el quíntuplo del mismo</a:t>
            </a:r>
            <a:r>
              <a:rPr kumimoji="0" lang="es-ES" sz="2300" b="0" i="0" u="none" strike="noStrike" kern="1200" cap="none" spc="0" normalizeH="0" baseline="0" noProof="0" dirty="0">
                <a:ln>
                  <a:noFill/>
                </a:ln>
                <a:solidFill>
                  <a:srgbClr val="00B050"/>
                </a:solidFill>
                <a:effectLst/>
                <a:uLnTx/>
                <a:uFillTx/>
                <a:ea typeface="+mn-ea"/>
                <a:cs typeface="+mn-cs"/>
              </a:rPr>
              <a:t>, </a:t>
            </a:r>
            <a:r>
              <a:rPr kumimoji="0" lang="es-ES" sz="2300" b="0" i="0" u="none" strike="noStrike" kern="1200" cap="none" spc="0" normalizeH="0" baseline="0" noProof="0" dirty="0">
                <a:ln>
                  <a:noFill/>
                </a:ln>
                <a:solidFill>
                  <a:prstClr val="black"/>
                </a:solidFill>
                <a:effectLst/>
                <a:uLnTx/>
                <a:uFillTx/>
                <a:ea typeface="+mn-ea"/>
                <a:cs typeface="+mn-cs"/>
              </a:rPr>
              <a:t>el Directorio deberá convocar a una Asamblea Extraordinaria de accionistas (art. 235).</a:t>
            </a:r>
          </a:p>
          <a:p>
            <a:pPr marL="0" marR="45720" lvl="0" indent="0" algn="just" fontAlgn="base">
              <a:lnSpc>
                <a:spcPct val="120000"/>
              </a:lnSpc>
              <a:spcBef>
                <a:spcPts val="360"/>
              </a:spcBef>
              <a:spcAft>
                <a:spcPts val="0"/>
              </a:spcAft>
              <a:buClr>
                <a:srgbClr val="000000"/>
              </a:buClr>
              <a:buSzPts val="950"/>
              <a:buNone/>
              <a:tabLst>
                <a:tab pos="137160" algn="dec"/>
              </a:tabLst>
            </a:pPr>
            <a:endParaRPr lang="es-ES" sz="2300" u="none" strike="noStrike" spc="-10" dirty="0">
              <a:solidFill>
                <a:srgbClr val="000000"/>
              </a:solidFill>
              <a:effectLst/>
              <a:ea typeface="Calibri" panose="020F0502020204030204" pitchFamily="34" charset="0"/>
              <a:cs typeface="Times New Roman" panose="02020603050405020304" pitchFamily="18" charset="0"/>
            </a:endParaRPr>
          </a:p>
          <a:p>
            <a:pPr marL="0" marR="45720" lvl="0" indent="0" algn="just" fontAlgn="base">
              <a:lnSpc>
                <a:spcPct val="120000"/>
              </a:lnSpc>
              <a:spcBef>
                <a:spcPts val="360"/>
              </a:spcBef>
              <a:spcAft>
                <a:spcPts val="0"/>
              </a:spcAft>
              <a:buClr>
                <a:srgbClr val="000000"/>
              </a:buClr>
              <a:buSzPts val="950"/>
              <a:buNone/>
              <a:tabLst>
                <a:tab pos="137160" algn="dec"/>
              </a:tabLst>
            </a:pPr>
            <a:r>
              <a:rPr lang="es-ES" sz="2300" u="none" strike="noStrike" spc="-10" dirty="0">
                <a:solidFill>
                  <a:srgbClr val="000000"/>
                </a:solidFill>
                <a:effectLst/>
                <a:ea typeface="Calibri" panose="020F0502020204030204" pitchFamily="34" charset="0"/>
                <a:cs typeface="Times New Roman" panose="02020603050405020304" pitchFamily="18" charset="0"/>
              </a:rPr>
              <a:t>2) Una vez convocada la </a:t>
            </a:r>
            <a:r>
              <a:rPr lang="es-ES" sz="2300" i="1" strike="noStrike" spc="-10" dirty="0">
                <a:solidFill>
                  <a:srgbClr val="000000"/>
                </a:solidFill>
                <a:effectLst/>
                <a:ea typeface="Calibri" panose="020F0502020204030204" pitchFamily="34" charset="0"/>
                <a:cs typeface="Times New Roman" panose="02020603050405020304" pitchFamily="18" charset="0"/>
              </a:rPr>
              <a:t>Asamblea de accionistas </a:t>
            </a:r>
            <a:r>
              <a:rPr lang="es-ES" sz="2300" strike="noStrike" spc="-10" dirty="0">
                <a:solidFill>
                  <a:srgbClr val="000000"/>
                </a:solidFill>
                <a:effectLst/>
                <a:ea typeface="Calibri" panose="020F0502020204030204" pitchFamily="34" charset="0"/>
                <a:cs typeface="Times New Roman" panose="02020603050405020304" pitchFamily="18" charset="0"/>
              </a:rPr>
              <a:t>(sea ordinaria o extraordinaria), es ésta la que decide el aumento, ya que se trata del órgano de gobierno de la socie­</a:t>
            </a:r>
            <a:r>
              <a:rPr lang="es-ES" sz="2300" strike="noStrike" spc="-15" dirty="0">
                <a:solidFill>
                  <a:srgbClr val="000000"/>
                </a:solidFill>
                <a:effectLst/>
                <a:ea typeface="Calibri" panose="020F0502020204030204" pitchFamily="34" charset="0"/>
                <a:cs typeface="Times New Roman" panose="02020603050405020304" pitchFamily="18" charset="0"/>
              </a:rPr>
              <a:t>dad. Por lo tanto, debe quedar claro que </a:t>
            </a:r>
            <a:r>
              <a:rPr lang="es-ES" sz="2300" i="1" strike="noStrike" spc="-15" dirty="0">
                <a:solidFill>
                  <a:srgbClr val="000000"/>
                </a:solidFill>
                <a:effectLst/>
                <a:ea typeface="Calibri" panose="020F0502020204030204" pitchFamily="34" charset="0"/>
                <a:cs typeface="Times New Roman" panose="02020603050405020304" pitchFamily="18" charset="0"/>
              </a:rPr>
              <a:t>son los accionistas quienes resuelven el </a:t>
            </a:r>
            <a:r>
              <a:rPr lang="es-ES" sz="2300" i="1" strike="noStrike" spc="-10" dirty="0">
                <a:solidFill>
                  <a:srgbClr val="000000"/>
                </a:solidFill>
                <a:effectLst/>
                <a:ea typeface="Calibri" panose="020F0502020204030204" pitchFamily="34" charset="0"/>
                <a:cs typeface="Times New Roman" panose="02020603050405020304" pitchFamily="18" charset="0"/>
              </a:rPr>
              <a:t>aumento de capital social, </a:t>
            </a:r>
            <a:r>
              <a:rPr lang="es-ES" sz="2300" strike="noStrike" spc="-10" dirty="0">
                <a:solidFill>
                  <a:srgbClr val="000000"/>
                </a:solidFill>
                <a:effectLst/>
                <a:ea typeface="Calibri" panose="020F0502020204030204" pitchFamily="34" charset="0"/>
                <a:cs typeface="Times New Roman" panose="02020603050405020304" pitchFamily="18" charset="0"/>
              </a:rPr>
              <a:t>y </a:t>
            </a:r>
            <a:r>
              <a:rPr lang="es-ES" sz="2300" i="1" strike="noStrike" spc="-10" dirty="0">
                <a:solidFill>
                  <a:srgbClr val="000000"/>
                </a:solidFill>
                <a:effectLst/>
                <a:ea typeface="Calibri" panose="020F0502020204030204" pitchFamily="34" charset="0"/>
                <a:cs typeface="Times New Roman" panose="02020603050405020304" pitchFamily="18" charset="0"/>
              </a:rPr>
              <a:t>no el Directorio.</a:t>
            </a:r>
          </a:p>
          <a:p>
            <a:pPr marL="0" marR="45720" lvl="0" indent="0" algn="just" fontAlgn="base">
              <a:lnSpc>
                <a:spcPct val="120000"/>
              </a:lnSpc>
              <a:spcBef>
                <a:spcPts val="360"/>
              </a:spcBef>
              <a:spcAft>
                <a:spcPts val="0"/>
              </a:spcAft>
              <a:buClr>
                <a:srgbClr val="000000"/>
              </a:buClr>
              <a:buSzPts val="950"/>
              <a:buNone/>
              <a:tabLst>
                <a:tab pos="137160" algn="dec"/>
              </a:tabLst>
            </a:pPr>
            <a:endParaRPr lang="es-ES" sz="2300" strike="noStrike" spc="-10" dirty="0">
              <a:effectLst/>
              <a:ea typeface="Calibri" panose="020F0502020204030204" pitchFamily="34" charset="0"/>
              <a:cs typeface="Times New Roman" panose="02020603050405020304" pitchFamily="18" charset="0"/>
            </a:endParaRPr>
          </a:p>
          <a:p>
            <a:pPr marL="0" marR="45720" lvl="0" indent="0" algn="just" fontAlgn="base">
              <a:lnSpc>
                <a:spcPct val="120000"/>
              </a:lnSpc>
              <a:spcBef>
                <a:spcPts val="360"/>
              </a:spcBef>
              <a:spcAft>
                <a:spcPts val="0"/>
              </a:spcAft>
              <a:buClr>
                <a:srgbClr val="000000"/>
              </a:buClr>
              <a:buSzPts val="950"/>
              <a:buNone/>
              <a:tabLst>
                <a:tab pos="137160" algn="dec"/>
              </a:tabLst>
            </a:pPr>
            <a:r>
              <a:rPr lang="es-ES" sz="2300" strike="noStrike" spc="-10" dirty="0">
                <a:solidFill>
                  <a:srgbClr val="000000"/>
                </a:solidFill>
                <a:effectLst/>
                <a:ea typeface="Calibri" panose="020F0502020204030204" pitchFamily="34" charset="0"/>
                <a:cs typeface="Times New Roman" panose="02020603050405020304" pitchFamily="18" charset="0"/>
              </a:rPr>
              <a:t>3) Si la Asamblea decide aumentar el capital social, debe inscribir dicha deci­</a:t>
            </a:r>
            <a:r>
              <a:rPr lang="es-ES" sz="2300" strike="noStrike" spc="-5" dirty="0">
                <a:solidFill>
                  <a:srgbClr val="000000"/>
                </a:solidFill>
                <a:effectLst/>
                <a:ea typeface="Calibri" panose="020F0502020204030204" pitchFamily="34" charset="0"/>
                <a:cs typeface="Times New Roman" panose="02020603050405020304" pitchFamily="18" charset="0"/>
              </a:rPr>
              <a:t>sión en el Registro Público para que sea oponible frente a terceros. En cambio, en­</a:t>
            </a:r>
            <a:r>
              <a:rPr lang="es-ES" sz="2300" strike="noStrike" spc="-10" dirty="0">
                <a:solidFill>
                  <a:srgbClr val="000000"/>
                </a:solidFill>
                <a:effectLst/>
                <a:ea typeface="Calibri" panose="020F0502020204030204" pitchFamily="34" charset="0"/>
                <a:cs typeface="Times New Roman" panose="02020603050405020304" pitchFamily="18" charset="0"/>
              </a:rPr>
              <a:t>tre los socios, la decisión que aumenta el capital social es oponible desde que fi­naliza la Asamblea.</a:t>
            </a:r>
          </a:p>
          <a:p>
            <a:pPr marL="0" marR="45720" lvl="0" indent="0" algn="just" fontAlgn="base">
              <a:lnSpc>
                <a:spcPct val="120000"/>
              </a:lnSpc>
              <a:spcBef>
                <a:spcPts val="360"/>
              </a:spcBef>
              <a:spcAft>
                <a:spcPts val="0"/>
              </a:spcAft>
              <a:buClr>
                <a:srgbClr val="000000"/>
              </a:buClr>
              <a:buSzPts val="950"/>
              <a:buNone/>
              <a:tabLst>
                <a:tab pos="137160" algn="dec"/>
              </a:tabLst>
            </a:pPr>
            <a:endParaRPr lang="es-ES" sz="3800" strike="noStrike" spc="-10" dirty="0">
              <a:effectLst/>
              <a:ea typeface="Calibri" panose="020F0502020204030204" pitchFamily="34" charset="0"/>
              <a:cs typeface="Times New Roman" panose="02020603050405020304" pitchFamily="18" charset="0"/>
            </a:endParaRPr>
          </a:p>
          <a:p>
            <a:endParaRPr lang="es-ES" dirty="0"/>
          </a:p>
        </p:txBody>
      </p:sp>
      <p:pic>
        <p:nvPicPr>
          <p:cNvPr id="4" name="Imagen 3">
            <a:extLst>
              <a:ext uri="{FF2B5EF4-FFF2-40B4-BE49-F238E27FC236}">
                <a16:creationId xmlns:a16="http://schemas.microsoft.com/office/drawing/2014/main" id="{D8AE22D8-0A51-49E6-A80A-D9A0A7244980}"/>
              </a:ext>
            </a:extLst>
          </p:cNvPr>
          <p:cNvPicPr>
            <a:picLocks noChangeAspect="1"/>
          </p:cNvPicPr>
          <p:nvPr/>
        </p:nvPicPr>
        <p:blipFill>
          <a:blip r:embed="rId2"/>
          <a:stretch>
            <a:fillRect/>
          </a:stretch>
        </p:blipFill>
        <p:spPr>
          <a:xfrm>
            <a:off x="200657" y="0"/>
            <a:ext cx="11790686" cy="1176630"/>
          </a:xfrm>
          <a:prstGeom prst="rect">
            <a:avLst/>
          </a:prstGeom>
        </p:spPr>
      </p:pic>
    </p:spTree>
    <p:extLst>
      <p:ext uri="{BB962C8B-B14F-4D97-AF65-F5344CB8AC3E}">
        <p14:creationId xmlns:p14="http://schemas.microsoft.com/office/powerpoint/2010/main" val="3619847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D47E70-5C44-06B5-9E47-8A3367DA21C7}"/>
              </a:ext>
            </a:extLst>
          </p:cNvPr>
          <p:cNvSpPr>
            <a:spLocks noGrp="1"/>
          </p:cNvSpPr>
          <p:nvPr>
            <p:ph idx="1"/>
          </p:nvPr>
        </p:nvSpPr>
        <p:spPr>
          <a:xfrm>
            <a:off x="212035" y="1272210"/>
            <a:ext cx="11489635" cy="5009320"/>
          </a:xfrm>
        </p:spPr>
        <p:style>
          <a:lnRef idx="1">
            <a:schemeClr val="accent4"/>
          </a:lnRef>
          <a:fillRef idx="2">
            <a:schemeClr val="accent4"/>
          </a:fillRef>
          <a:effectRef idx="1">
            <a:schemeClr val="accent4"/>
          </a:effectRef>
          <a:fontRef idx="minor">
            <a:schemeClr val="dk1"/>
          </a:fontRef>
        </p:style>
        <p:txBody>
          <a:bodyPr/>
          <a:lstStyle/>
          <a:p>
            <a:pPr marL="0" indent="0">
              <a:lnSpc>
                <a:spcPct val="150000"/>
              </a:lnSpc>
              <a:buNone/>
            </a:pPr>
            <a:r>
              <a:rPr lang="es-ES" sz="1800" dirty="0"/>
              <a:t>4) Una vez que la Asamblea adoptó e inscribió la decisión de aumentar el capital social, llega el momento de hacer efectivo dicho aumento ("etapa de ejecución"). La forma de llevar a cabo esta etapa variará según se trate de:</a:t>
            </a:r>
          </a:p>
          <a:p>
            <a:pPr marL="0" indent="0">
              <a:lnSpc>
                <a:spcPct val="150000"/>
              </a:lnSpc>
              <a:buNone/>
            </a:pPr>
            <a:r>
              <a:rPr lang="es-ES" sz="1800" dirty="0"/>
              <a:t>- </a:t>
            </a:r>
            <a:r>
              <a:rPr lang="es-ES" sz="1800" i="1" dirty="0">
                <a:solidFill>
                  <a:srgbClr val="7030A0"/>
                </a:solidFill>
              </a:rPr>
              <a:t>Aumento sin desembolso</a:t>
            </a:r>
            <a:r>
              <a:rPr lang="es-ES" sz="1800" i="1" dirty="0"/>
              <a:t>: </a:t>
            </a:r>
            <a:r>
              <a:rPr lang="es-ES" sz="1800" dirty="0"/>
              <a:t>en este caso, los accionistas recibirán directamente las nuevas acciones, sin necesidad de desembolsar dinero.</a:t>
            </a:r>
          </a:p>
          <a:p>
            <a:pPr marL="0" indent="0">
              <a:lnSpc>
                <a:spcPct val="150000"/>
              </a:lnSpc>
              <a:buNone/>
            </a:pPr>
            <a:r>
              <a:rPr lang="es-ES" sz="1800" dirty="0"/>
              <a:t>- </a:t>
            </a:r>
            <a:r>
              <a:rPr lang="es-ES" sz="1800" i="1" dirty="0">
                <a:solidFill>
                  <a:srgbClr val="7030A0"/>
                </a:solidFill>
              </a:rPr>
              <a:t>Aumento con desembolso</a:t>
            </a:r>
            <a:r>
              <a:rPr lang="es-ES" sz="1800" dirty="0"/>
              <a:t>: en este caso, la Asamblea podrá delegarle al Directorio que establezca la fecha de emisión de las nuevas acciones, así como la forma y condiciones de pago por parte de los accionistas. El plazo para integrar (pagar) las nuevas acciones no podrá ser mayor de 2 años desde que la Asamblea decidió el aumento del capital social (arts. 188 y 235).</a:t>
            </a:r>
          </a:p>
          <a:p>
            <a:pPr marL="0" indent="0">
              <a:lnSpc>
                <a:spcPct val="150000"/>
              </a:lnSpc>
              <a:buNone/>
            </a:pPr>
            <a:r>
              <a:rPr lang="es-ES" sz="1800" dirty="0"/>
              <a:t>5) Finalmente, la sociedad deberá comunicar a la "autoridad de contralor" y al Registro Público la efectiva suscripción del capital social, para que el aumento sea registrado (art. 201).</a:t>
            </a:r>
          </a:p>
          <a:p>
            <a:pPr marL="0" indent="0">
              <a:buNone/>
            </a:pPr>
            <a:endParaRPr lang="es-ES" dirty="0"/>
          </a:p>
        </p:txBody>
      </p:sp>
      <p:pic>
        <p:nvPicPr>
          <p:cNvPr id="4" name="Imagen 3">
            <a:extLst>
              <a:ext uri="{FF2B5EF4-FFF2-40B4-BE49-F238E27FC236}">
                <a16:creationId xmlns:a16="http://schemas.microsoft.com/office/drawing/2014/main" id="{C98E3B08-8577-54C5-B14E-4C93F4EBDE3B}"/>
              </a:ext>
            </a:extLst>
          </p:cNvPr>
          <p:cNvPicPr>
            <a:picLocks noChangeAspect="1"/>
          </p:cNvPicPr>
          <p:nvPr/>
        </p:nvPicPr>
        <p:blipFill>
          <a:blip r:embed="rId2"/>
          <a:stretch>
            <a:fillRect/>
          </a:stretch>
        </p:blipFill>
        <p:spPr>
          <a:xfrm>
            <a:off x="107892" y="0"/>
            <a:ext cx="11790686" cy="1176630"/>
          </a:xfrm>
          <a:prstGeom prst="rect">
            <a:avLst/>
          </a:prstGeom>
        </p:spPr>
      </p:pic>
    </p:spTree>
    <p:extLst>
      <p:ext uri="{BB962C8B-B14F-4D97-AF65-F5344CB8AC3E}">
        <p14:creationId xmlns:p14="http://schemas.microsoft.com/office/powerpoint/2010/main" val="1836023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B9570AB-599D-C4BB-4B3A-5BA928E1757E}"/>
              </a:ext>
            </a:extLst>
          </p:cNvPr>
          <p:cNvSpPr>
            <a:spLocks noGrp="1"/>
          </p:cNvSpPr>
          <p:nvPr>
            <p:ph idx="1"/>
          </p:nvPr>
        </p:nvSpPr>
        <p:spPr>
          <a:xfrm>
            <a:off x="573592" y="1176630"/>
            <a:ext cx="11247347" cy="511815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u="sng" dirty="0"/>
              <a:t>DERECHO DE PREFERENCIA Y DERECHO DE ACRECER </a:t>
            </a:r>
          </a:p>
          <a:p>
            <a:pPr marL="0" indent="0" algn="ctr">
              <a:buNone/>
            </a:pPr>
            <a:endParaRPr lang="es-ES" sz="2000" b="1" u="sng" dirty="0"/>
          </a:p>
          <a:p>
            <a:pPr marR="45720" indent="182880" algn="just">
              <a:lnSpc>
                <a:spcPct val="150000"/>
              </a:lnSpc>
              <a:spcBef>
                <a:spcPts val="540"/>
              </a:spcBef>
              <a:spcAft>
                <a:spcPts val="0"/>
              </a:spcAft>
            </a:pPr>
            <a:r>
              <a:rPr lang="es-ES" sz="1800"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El </a:t>
            </a:r>
            <a:r>
              <a:rPr lang="es-ES" sz="1800" b="1" i="1"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derecho de preferencia </a:t>
            </a:r>
            <a:r>
              <a:rPr lang="es-ES" sz="1800"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 </a:t>
            </a:r>
            <a:r>
              <a:rPr lang="es-ES" sz="1800" b="1" i="1" spc="-1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 suscripción preferente" </a:t>
            </a:r>
            <a:r>
              <a:rPr lang="es-ES" sz="1800" spc="-1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asegura a los accionistas que, en caso de aumento de </a:t>
            </a:r>
            <a:r>
              <a:rPr lang="es-ES" sz="1800"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capital, cada uno de ellos tendrá derecho a suscribir las nuevas acciones en la mis­</a:t>
            </a:r>
            <a:r>
              <a:rPr lang="es-E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ma proporción que posee.</a:t>
            </a:r>
            <a:endParaRPr lang="es-ES" sz="1800" dirty="0">
              <a:effectLst/>
              <a:latin typeface="Verdana" panose="020B0604030504040204" pitchFamily="34" charset="0"/>
              <a:ea typeface="Verdana" panose="020B0604030504040204" pitchFamily="34" charset="0"/>
              <a:cs typeface="Verdana" panose="020B0604030504040204" pitchFamily="34" charset="0"/>
            </a:endParaRPr>
          </a:p>
          <a:p>
            <a:pPr marR="45720" indent="182880" algn="just">
              <a:lnSpc>
                <a:spcPct val="150000"/>
              </a:lnSpc>
              <a:spcBef>
                <a:spcPts val="180"/>
              </a:spcBef>
              <a:spcAft>
                <a:spcPts val="0"/>
              </a:spcAft>
            </a:pPr>
            <a:r>
              <a:rPr lang="es-ES" sz="1800"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El </a:t>
            </a:r>
            <a:r>
              <a:rPr lang="es-ES" sz="1800" b="1" i="1"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derecho de acrecer </a:t>
            </a:r>
            <a:r>
              <a:rPr lang="es-ES" sz="1800" spc="-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otorga a los accionistas la posibilidad de suscribir e in­</a:t>
            </a:r>
            <a:r>
              <a:rPr lang="es-E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tegrar el aumento de capital en la parte correspondiente a otro u otros accionistas que han decidido no suscribir en dicho aumento de capital (art. 194).</a:t>
            </a:r>
          </a:p>
          <a:p>
            <a:pPr marR="45720" indent="0" algn="just">
              <a:lnSpc>
                <a:spcPct val="150000"/>
              </a:lnSpc>
              <a:spcBef>
                <a:spcPts val="180"/>
              </a:spcBef>
              <a:spcAft>
                <a:spcPts val="0"/>
              </a:spcAft>
              <a:buNone/>
            </a:pPr>
            <a:endParaRPr lang="es-ES" sz="1800" dirty="0">
              <a:effectLst/>
              <a:latin typeface="Verdana" panose="020B0604030504040204" pitchFamily="34" charset="0"/>
              <a:ea typeface="Verdana" panose="020B0604030504040204" pitchFamily="34" charset="0"/>
              <a:cs typeface="Verdana" panose="020B0604030504040204" pitchFamily="34" charset="0"/>
            </a:endParaRPr>
          </a:p>
          <a:p>
            <a:pPr marR="45720" indent="137160">
              <a:lnSpc>
                <a:spcPct val="150000"/>
              </a:lnSpc>
              <a:spcBef>
                <a:spcPts val="180"/>
              </a:spcBef>
              <a:spcAft>
                <a:spcPts val="0"/>
              </a:spcAft>
            </a:pPr>
            <a:r>
              <a:rPr lang="es-ES" sz="1800" spc="-15"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 fin de garantizar el ejercicio de estos derechos, la Ley 19.550 establece el si­</a:t>
            </a:r>
            <a:r>
              <a:rPr lang="es-E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guiente </a:t>
            </a:r>
            <a:r>
              <a:rPr lang="es-ES" sz="1800" b="1" i="1" u="sng"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procedimiento</a:t>
            </a:r>
            <a:r>
              <a:rPr lang="es-ES"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al momento de aumentar el capital social:</a:t>
            </a:r>
            <a:endParaRPr lang="es-ES" sz="1800" dirty="0">
              <a:effectLst/>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s-ES" sz="2000" b="1" u="sng" dirty="0"/>
          </a:p>
        </p:txBody>
      </p:sp>
      <p:pic>
        <p:nvPicPr>
          <p:cNvPr id="4" name="Imagen 3">
            <a:extLst>
              <a:ext uri="{FF2B5EF4-FFF2-40B4-BE49-F238E27FC236}">
                <a16:creationId xmlns:a16="http://schemas.microsoft.com/office/drawing/2014/main" id="{E52F05E8-CF41-F2C1-BC09-F63912209789}"/>
              </a:ext>
            </a:extLst>
          </p:cNvPr>
          <p:cNvPicPr>
            <a:picLocks noChangeAspect="1"/>
          </p:cNvPicPr>
          <p:nvPr/>
        </p:nvPicPr>
        <p:blipFill>
          <a:blip r:embed="rId2"/>
          <a:stretch>
            <a:fillRect/>
          </a:stretch>
        </p:blipFill>
        <p:spPr>
          <a:xfrm>
            <a:off x="200657" y="0"/>
            <a:ext cx="11790686" cy="1176630"/>
          </a:xfrm>
          <a:prstGeom prst="rect">
            <a:avLst/>
          </a:prstGeom>
        </p:spPr>
      </p:pic>
    </p:spTree>
    <p:extLst>
      <p:ext uri="{BB962C8B-B14F-4D97-AF65-F5344CB8AC3E}">
        <p14:creationId xmlns:p14="http://schemas.microsoft.com/office/powerpoint/2010/main" val="3050019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9ECBD1-C87E-C680-6A01-B9324A9002C1}"/>
              </a:ext>
            </a:extLst>
          </p:cNvPr>
          <p:cNvSpPr>
            <a:spLocks noGrp="1"/>
          </p:cNvSpPr>
          <p:nvPr>
            <p:ph type="title"/>
          </p:nvPr>
        </p:nvSpPr>
        <p:spPr>
          <a:xfrm>
            <a:off x="185530" y="167861"/>
            <a:ext cx="12006470" cy="945322"/>
          </a:xfrm>
        </p:spPr>
        <p:style>
          <a:lnRef idx="3">
            <a:schemeClr val="lt1"/>
          </a:lnRef>
          <a:fillRef idx="1">
            <a:schemeClr val="accent4"/>
          </a:fillRef>
          <a:effectRef idx="1">
            <a:schemeClr val="accent4"/>
          </a:effectRef>
          <a:fontRef idx="minor">
            <a:schemeClr val="lt1"/>
          </a:fontRef>
        </p:style>
        <p:txBody>
          <a:bodyPr/>
          <a:lstStyle/>
          <a:p>
            <a:pPr algn="ctr"/>
            <a:r>
              <a:rPr lang="es-ES" dirty="0"/>
              <a:t>ORGANOS DE LA S.A. </a:t>
            </a:r>
          </a:p>
        </p:txBody>
      </p:sp>
      <p:sp>
        <p:nvSpPr>
          <p:cNvPr id="3" name="Marcador de contenido 2">
            <a:extLst>
              <a:ext uri="{FF2B5EF4-FFF2-40B4-BE49-F238E27FC236}">
                <a16:creationId xmlns:a16="http://schemas.microsoft.com/office/drawing/2014/main" id="{38119CCD-5FEE-438C-BED3-26F57FA2EECA}"/>
              </a:ext>
            </a:extLst>
          </p:cNvPr>
          <p:cNvSpPr>
            <a:spLocks noGrp="1"/>
          </p:cNvSpPr>
          <p:nvPr>
            <p:ph idx="1"/>
          </p:nvPr>
        </p:nvSpPr>
        <p:spPr>
          <a:xfrm>
            <a:off x="185530" y="1351722"/>
            <a:ext cx="11834192" cy="48768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dirty="0">
                <a:solidFill>
                  <a:srgbClr val="FF0000"/>
                </a:solidFill>
              </a:rPr>
              <a:t> 1) ÓRGANO ADMINISTRADOR</a:t>
            </a:r>
            <a:r>
              <a:rPr lang="es-ES" sz="2000" dirty="0"/>
              <a:t>: </a:t>
            </a:r>
          </a:p>
          <a:p>
            <a:pPr marL="0" indent="0" algn="ctr">
              <a:buNone/>
            </a:pPr>
            <a:r>
              <a:rPr lang="es-ES" sz="2000" dirty="0"/>
              <a:t>Es el </a:t>
            </a:r>
            <a:r>
              <a:rPr lang="es-ES" sz="2000" b="1" dirty="0"/>
              <a:t>DIRECTORIO</a:t>
            </a:r>
            <a:r>
              <a:rPr lang="es-ES" sz="2000" dirty="0"/>
              <a:t> y posee una  actividad permanente </a:t>
            </a:r>
            <a:endParaRPr lang="es-ES" dirty="0"/>
          </a:p>
          <a:p>
            <a:pPr marL="0" indent="0" algn="ctr">
              <a:buNone/>
            </a:pPr>
            <a:r>
              <a:rPr lang="es-ES" dirty="0"/>
              <a:t> </a:t>
            </a:r>
            <a:r>
              <a:rPr lang="es-ES" sz="2000" b="1" dirty="0">
                <a:solidFill>
                  <a:srgbClr val="FF0000"/>
                </a:solidFill>
              </a:rPr>
              <a:t>2) ÓRGANO DE REPRESENTACIÓN: </a:t>
            </a:r>
          </a:p>
          <a:p>
            <a:pPr marL="0" indent="0" algn="ctr">
              <a:buNone/>
            </a:pPr>
            <a:r>
              <a:rPr lang="es-ES" sz="2000" dirty="0"/>
              <a:t>El </a:t>
            </a:r>
            <a:r>
              <a:rPr lang="es-ES" sz="2000" b="1" dirty="0"/>
              <a:t>PRESIDENTE DEL DIRECTORIO </a:t>
            </a:r>
            <a:r>
              <a:rPr lang="es-ES" sz="2000" dirty="0"/>
              <a:t>y es el Representante de la sociedad </a:t>
            </a:r>
          </a:p>
          <a:p>
            <a:pPr marL="0" indent="0" algn="ctr">
              <a:buNone/>
            </a:pPr>
            <a:r>
              <a:rPr lang="es-ES" sz="2000" b="1" dirty="0">
                <a:solidFill>
                  <a:srgbClr val="FF0000"/>
                </a:solidFill>
              </a:rPr>
              <a:t> 3) ÓRGANO DELIBERATIVO: </a:t>
            </a:r>
          </a:p>
          <a:p>
            <a:pPr marL="0" indent="0" algn="ctr">
              <a:lnSpc>
                <a:spcPct val="150000"/>
              </a:lnSpc>
              <a:buNone/>
            </a:pPr>
            <a:r>
              <a:rPr lang="es-ES" sz="2000" dirty="0"/>
              <a:t>  Son las </a:t>
            </a:r>
            <a:r>
              <a:rPr lang="es-ES" sz="2000" b="1" dirty="0"/>
              <a:t>ASAMBLEAS </a:t>
            </a:r>
            <a:r>
              <a:rPr lang="es-ES" sz="2000" dirty="0"/>
              <a:t>en donde se deciden todas las cuestiones de mayor envergadura de una sociedad. Los administradores de la sociedad lo hacen los socios, pero los de disposición deben realizarse en asamblea</a:t>
            </a:r>
          </a:p>
          <a:p>
            <a:pPr marL="0" indent="0" algn="ctr">
              <a:lnSpc>
                <a:spcPct val="150000"/>
              </a:lnSpc>
              <a:buNone/>
            </a:pPr>
            <a:r>
              <a:rPr lang="es-ES" sz="2000" dirty="0"/>
              <a:t> (</a:t>
            </a:r>
            <a:r>
              <a:rPr lang="es-ES" sz="2000" dirty="0" err="1"/>
              <a:t>ej</a:t>
            </a:r>
            <a:r>
              <a:rPr lang="es-ES" sz="2000" dirty="0"/>
              <a:t>: prescindir de una gran cantidad de empleados. El directorio podría echar o suspender a algunos, pero si se complejiza en cantidad debe convocar a asamblea) </a:t>
            </a:r>
          </a:p>
          <a:p>
            <a:pPr marL="0" indent="0">
              <a:buNone/>
            </a:pPr>
            <a:endParaRPr lang="es-ES" dirty="0"/>
          </a:p>
        </p:txBody>
      </p:sp>
    </p:spTree>
    <p:extLst>
      <p:ext uri="{BB962C8B-B14F-4D97-AF65-F5344CB8AC3E}">
        <p14:creationId xmlns:p14="http://schemas.microsoft.com/office/powerpoint/2010/main" val="3185271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1F0665F8-2319-1D3C-0606-2914F1D868E5}"/>
              </a:ext>
            </a:extLst>
          </p:cNvPr>
          <p:cNvSpPr>
            <a:spLocks noGrp="1"/>
          </p:cNvSpPr>
          <p:nvPr>
            <p:ph type="subTitle" idx="1"/>
          </p:nvPr>
        </p:nvSpPr>
        <p:spPr>
          <a:xfrm>
            <a:off x="344557" y="1139687"/>
            <a:ext cx="11489634" cy="5499652"/>
          </a:xfrm>
        </p:spPr>
        <p:style>
          <a:lnRef idx="1">
            <a:schemeClr val="accent4"/>
          </a:lnRef>
          <a:fillRef idx="2">
            <a:schemeClr val="accent4"/>
          </a:fillRef>
          <a:effectRef idx="1">
            <a:schemeClr val="accent4"/>
          </a:effectRef>
          <a:fontRef idx="minor">
            <a:schemeClr val="dk1"/>
          </a:fontRef>
        </p:style>
        <p:txBody>
          <a:bodyPr/>
          <a:lstStyle/>
          <a:p>
            <a:r>
              <a:rPr lang="es-ES" b="1" dirty="0">
                <a:solidFill>
                  <a:srgbClr val="FF0000"/>
                </a:solidFill>
              </a:rPr>
              <a:t>4) ÓRGANO DE FISCALIZACIÓN: </a:t>
            </a:r>
          </a:p>
          <a:p>
            <a:pPr marL="342900" indent="-342900">
              <a:lnSpc>
                <a:spcPct val="150000"/>
              </a:lnSpc>
              <a:buFont typeface="Arial" panose="020B0604020202020204" pitchFamily="34" charset="0"/>
              <a:buChar char="•"/>
            </a:pPr>
            <a:r>
              <a:rPr lang="es-ES" sz="2000" dirty="0"/>
              <a:t>Es la </a:t>
            </a:r>
            <a:r>
              <a:rPr lang="es-ES" sz="2000" b="1" dirty="0"/>
              <a:t>SINDICATURA (INTERNA) Y EL CONCEJO DE VIGILANCIA.</a:t>
            </a:r>
          </a:p>
          <a:p>
            <a:pPr marL="342900" indent="-342900">
              <a:lnSpc>
                <a:spcPct val="150000"/>
              </a:lnSpc>
              <a:buFont typeface="Arial" panose="020B0604020202020204" pitchFamily="34" charset="0"/>
              <a:buChar char="•"/>
            </a:pPr>
            <a:r>
              <a:rPr lang="es-ES" sz="2000" dirty="0"/>
              <a:t> En el caso de las sociedades que hacen ofertas publicas de sus acciones también se necesita un </a:t>
            </a:r>
            <a:r>
              <a:rPr lang="es-ES" sz="2000" b="1" dirty="0"/>
              <a:t>comité de auditoria </a:t>
            </a:r>
            <a:r>
              <a:rPr lang="es-ES" sz="2000" dirty="0"/>
              <a:t>( art 109 y 110 de la Ley 26.831) como fiscalización especial y hay que tener en cuenta que estas sociedades tienen que tener la autorización de la comisión nacional de valores ( es competencia) </a:t>
            </a:r>
          </a:p>
          <a:p>
            <a:pPr>
              <a:lnSpc>
                <a:spcPct val="150000"/>
              </a:lnSpc>
            </a:pPr>
            <a:r>
              <a:rPr lang="es-ES" sz="2000" b="1" i="1" dirty="0"/>
              <a:t>¿ Qué función cumple esta comisión?</a:t>
            </a:r>
          </a:p>
          <a:p>
            <a:pPr marL="342900" indent="-342900" algn="just">
              <a:lnSpc>
                <a:spcPct val="150000"/>
              </a:lnSpc>
              <a:buFont typeface="Arial" panose="020B0604020202020204" pitchFamily="34" charset="0"/>
              <a:buChar char="•"/>
            </a:pPr>
            <a:r>
              <a:rPr lang="es-ES" sz="2000" b="1" i="1" dirty="0"/>
              <a:t> </a:t>
            </a:r>
            <a:r>
              <a:rPr lang="es-ES" sz="2000" dirty="0"/>
              <a:t>En primer lugar, presta conformidad administrativa para la inscripción. </a:t>
            </a:r>
          </a:p>
          <a:p>
            <a:pPr marL="342900" indent="-342900">
              <a:lnSpc>
                <a:spcPct val="150000"/>
              </a:lnSpc>
              <a:buFont typeface="Arial" panose="020B0604020202020204" pitchFamily="34" charset="0"/>
              <a:buChar char="•"/>
            </a:pPr>
            <a:r>
              <a:rPr lang="es-ES" sz="2000" dirty="0"/>
              <a:t>En segundo lugar fiscaliza toda variación de capital (porque varían el precio de las acciones), interviene en la liquidación y disolución de la sociedad y es ejerce fiscalización permanente como las sociedades del art. 299, </a:t>
            </a:r>
            <a:r>
              <a:rPr lang="es-ES" sz="2000" dirty="0" err="1"/>
              <a:t>inc</a:t>
            </a:r>
            <a:r>
              <a:rPr lang="es-ES" sz="2000" dirty="0"/>
              <a:t> 2 ( sociedades abiertas)</a:t>
            </a:r>
          </a:p>
        </p:txBody>
      </p:sp>
      <p:pic>
        <p:nvPicPr>
          <p:cNvPr id="4" name="Imagen 3">
            <a:extLst>
              <a:ext uri="{FF2B5EF4-FFF2-40B4-BE49-F238E27FC236}">
                <a16:creationId xmlns:a16="http://schemas.microsoft.com/office/drawing/2014/main" id="{266230ED-9E18-279A-9072-1B9870FC3C81}"/>
              </a:ext>
            </a:extLst>
          </p:cNvPr>
          <p:cNvPicPr>
            <a:picLocks noChangeAspect="1"/>
          </p:cNvPicPr>
          <p:nvPr/>
        </p:nvPicPr>
        <p:blipFill>
          <a:blip r:embed="rId2"/>
          <a:stretch>
            <a:fillRect/>
          </a:stretch>
        </p:blipFill>
        <p:spPr>
          <a:xfrm>
            <a:off x="163549" y="0"/>
            <a:ext cx="12028451" cy="1176630"/>
          </a:xfrm>
          <a:prstGeom prst="rect">
            <a:avLst/>
          </a:prstGeom>
        </p:spPr>
      </p:pic>
    </p:spTree>
    <p:extLst>
      <p:ext uri="{BB962C8B-B14F-4D97-AF65-F5344CB8AC3E}">
        <p14:creationId xmlns:p14="http://schemas.microsoft.com/office/powerpoint/2010/main" val="297055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261261-F44A-8DAF-2973-D884B244E13F}"/>
              </a:ext>
            </a:extLst>
          </p:cNvPr>
          <p:cNvSpPr>
            <a:spLocks noGrp="1"/>
          </p:cNvSpPr>
          <p:nvPr>
            <p:ph idx="1"/>
          </p:nvPr>
        </p:nvSpPr>
        <p:spPr>
          <a:xfrm>
            <a:off x="127315" y="1245704"/>
            <a:ext cx="11589500" cy="5406887"/>
          </a:xfrm>
        </p:spPr>
        <p:style>
          <a:lnRef idx="1">
            <a:schemeClr val="accent4"/>
          </a:lnRef>
          <a:fillRef idx="2">
            <a:schemeClr val="accent4"/>
          </a:fillRef>
          <a:effectRef idx="1">
            <a:schemeClr val="accent4"/>
          </a:effectRef>
          <a:fontRef idx="minor">
            <a:schemeClr val="dk1"/>
          </a:fontRef>
        </p:style>
        <p:txBody>
          <a:bodyPr>
            <a:normAutofit/>
          </a:bodyPr>
          <a:lstStyle/>
          <a:p>
            <a:pPr marL="0" indent="0">
              <a:lnSpc>
                <a:spcPct val="150000"/>
              </a:lnSpc>
              <a:buNone/>
            </a:pPr>
            <a:r>
              <a:rPr lang="es-ES" sz="2000" dirty="0"/>
              <a:t> </a:t>
            </a:r>
            <a:r>
              <a:rPr lang="es-ES" sz="1900" dirty="0"/>
              <a:t>5) En cuanto al Capital social, a diferencia de lo que ocurre en las "sociedades de personas“ (donde predominan las características personales de los socios por sobre el capital que aportan), en las "sociedades por acciones" (entre ellas la sociedad anónima) </a:t>
            </a:r>
            <a:r>
              <a:rPr lang="es-ES" sz="1900" b="1" dirty="0"/>
              <a:t>cobra mayor importancia el capital </a:t>
            </a:r>
            <a:r>
              <a:rPr lang="es-ES" sz="1900" dirty="0"/>
              <a:t>que aportan los accionistas por sobre las características personales de éstos.</a:t>
            </a:r>
          </a:p>
          <a:p>
            <a:pPr marL="0" indent="0">
              <a:lnSpc>
                <a:spcPct val="150000"/>
              </a:lnSpc>
              <a:buNone/>
            </a:pPr>
            <a:r>
              <a:rPr lang="es-ES" sz="1900" dirty="0"/>
              <a:t> 6) En las sociedades anónimas no se le da importancia a la persona del accionista, sino que lo que realmente importa es el capital que éste aporte. Es por ello que este tipo de sociedad suele ser considerada como "un medio para agrupar grandes capitales".</a:t>
            </a:r>
          </a:p>
          <a:p>
            <a:pPr marL="0" indent="0">
              <a:lnSpc>
                <a:spcPct val="150000"/>
              </a:lnSpc>
              <a:buNone/>
            </a:pPr>
            <a:r>
              <a:rPr lang="es-ES" sz="1900" dirty="0"/>
              <a:t>7) </a:t>
            </a:r>
            <a:r>
              <a:rPr lang="es-ES" sz="1900" b="1" dirty="0"/>
              <a:t>La Ley 19.550 exige la mención del capital social en el contrato constitutivo</a:t>
            </a:r>
            <a:r>
              <a:rPr lang="es-ES" sz="1900" dirty="0"/>
              <a:t>. Su omisión ocasiona que la sociedad quede incluida entre las sociedades de la Sección IV del Capítulo I de la Ley General de Sociedades (conf. art. 21), y que quede sometida a dicho régimen, ya que la mención del capital constituye un requisito esencial. </a:t>
            </a:r>
          </a:p>
          <a:p>
            <a:endParaRPr lang="es-ES" sz="2000" dirty="0"/>
          </a:p>
        </p:txBody>
      </p:sp>
      <p:pic>
        <p:nvPicPr>
          <p:cNvPr id="4" name="Imagen 3">
            <a:extLst>
              <a:ext uri="{FF2B5EF4-FFF2-40B4-BE49-F238E27FC236}">
                <a16:creationId xmlns:a16="http://schemas.microsoft.com/office/drawing/2014/main" id="{9A6DAF97-B5B0-FA17-1A48-2738D997C1A6}"/>
              </a:ext>
            </a:extLst>
          </p:cNvPr>
          <p:cNvPicPr>
            <a:picLocks noChangeAspect="1"/>
          </p:cNvPicPr>
          <p:nvPr/>
        </p:nvPicPr>
        <p:blipFill>
          <a:blip r:embed="rId2"/>
          <a:stretch>
            <a:fillRect/>
          </a:stretch>
        </p:blipFill>
        <p:spPr>
          <a:xfrm>
            <a:off x="127315" y="92722"/>
            <a:ext cx="11589500" cy="1176630"/>
          </a:xfrm>
          <a:prstGeom prst="rect">
            <a:avLst/>
          </a:prstGeom>
        </p:spPr>
      </p:pic>
    </p:spTree>
    <p:extLst>
      <p:ext uri="{BB962C8B-B14F-4D97-AF65-F5344CB8AC3E}">
        <p14:creationId xmlns:p14="http://schemas.microsoft.com/office/powerpoint/2010/main" val="209635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B9FB41-F443-60B9-82C1-4DBB59167576}"/>
              </a:ext>
            </a:extLst>
          </p:cNvPr>
          <p:cNvSpPr>
            <a:spLocks noGrp="1"/>
          </p:cNvSpPr>
          <p:nvPr>
            <p:ph type="ctrTitle"/>
          </p:nvPr>
        </p:nvSpPr>
        <p:spPr>
          <a:xfrm>
            <a:off x="145774" y="239299"/>
            <a:ext cx="11873947" cy="78111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s-ES" sz="4400" b="1" dirty="0"/>
              <a:t>DENOMINACION SOCIAL (Art 164)</a:t>
            </a:r>
          </a:p>
        </p:txBody>
      </p:sp>
      <p:sp>
        <p:nvSpPr>
          <p:cNvPr id="3" name="Subtítulo 2">
            <a:extLst>
              <a:ext uri="{FF2B5EF4-FFF2-40B4-BE49-F238E27FC236}">
                <a16:creationId xmlns:a16="http://schemas.microsoft.com/office/drawing/2014/main" id="{D6C93FDB-2E0C-D756-DD63-D1F2662C6916}"/>
              </a:ext>
            </a:extLst>
          </p:cNvPr>
          <p:cNvSpPr>
            <a:spLocks noGrp="1"/>
          </p:cNvSpPr>
          <p:nvPr>
            <p:ph type="subTitle" idx="1"/>
          </p:nvPr>
        </p:nvSpPr>
        <p:spPr>
          <a:xfrm>
            <a:off x="145774" y="1311965"/>
            <a:ext cx="11873946" cy="5306736"/>
          </a:xfrm>
        </p:spPr>
        <p:style>
          <a:lnRef idx="1">
            <a:schemeClr val="accent4"/>
          </a:lnRef>
          <a:fillRef idx="2">
            <a:schemeClr val="accent4"/>
          </a:fillRef>
          <a:effectRef idx="1">
            <a:schemeClr val="accent4"/>
          </a:effectRef>
          <a:fontRef idx="minor">
            <a:schemeClr val="dk1"/>
          </a:fontRef>
        </p:style>
        <p:txBody>
          <a:bodyPr>
            <a:normAutofit/>
          </a:bodyPr>
          <a:lstStyle/>
          <a:p>
            <a:pPr marL="285750" indent="-285750" algn="just">
              <a:lnSpc>
                <a:spcPct val="150000"/>
              </a:lnSpc>
              <a:buFont typeface="Arial" panose="020B0604020202020204" pitchFamily="34" charset="0"/>
              <a:buChar char="•"/>
            </a:pPr>
            <a:r>
              <a:rPr lang="es-ES" sz="1800" dirty="0"/>
              <a:t>Al igual que la S.R.L., la S.A. </a:t>
            </a:r>
            <a:r>
              <a:rPr lang="es-ES" sz="1800" b="1" dirty="0"/>
              <a:t>sólo puede tener "denominación social", </a:t>
            </a:r>
            <a:r>
              <a:rPr lang="es-ES" sz="1800" dirty="0"/>
              <a:t>la cual puede consistir en un nombre de fantasía o puede incluir el nombre de una o mas personas físicas (sin ser, por ello, razón social).</a:t>
            </a:r>
          </a:p>
          <a:p>
            <a:pPr marL="285750" indent="-285750" algn="just">
              <a:lnSpc>
                <a:spcPct val="150000"/>
              </a:lnSpc>
              <a:buFont typeface="Arial" panose="020B0604020202020204" pitchFamily="34" charset="0"/>
              <a:buChar char="•"/>
            </a:pPr>
            <a:r>
              <a:rPr lang="es-ES" sz="1800" b="1" dirty="0"/>
              <a:t>Siempre debe contener la expresión "Sociedad Anónima" , su abreviatura ("Soc. </a:t>
            </a:r>
            <a:r>
              <a:rPr lang="es-ES" sz="1800" b="1" dirty="0" err="1"/>
              <a:t>Anónim</a:t>
            </a:r>
            <a:r>
              <a:rPr lang="es-ES" sz="1800" b="1" dirty="0"/>
              <a:t>.") o la sigla "S.A.". </a:t>
            </a:r>
            <a:r>
              <a:rPr lang="es-ES" sz="1800" dirty="0"/>
              <a:t>De esta forma, cualquier tercero que esté interesado en relacionarse con dicha sociedad, podrá saber que se trata de una sociedad anónima unipersonal.</a:t>
            </a:r>
          </a:p>
          <a:p>
            <a:pPr marL="285750" indent="-285750" algn="just">
              <a:lnSpc>
                <a:spcPct val="150000"/>
              </a:lnSpc>
              <a:buFont typeface="Arial" panose="020B0604020202020204" pitchFamily="34" charset="0"/>
              <a:buChar char="•"/>
            </a:pPr>
            <a:r>
              <a:rPr lang="es-ES" sz="1800" dirty="0"/>
              <a:t>La omisión de esta mención hará responsables ilimitada y solidariamente a los representantes de la sociedad juntamente con ésta, por los actos que celebren en esas condiciones.</a:t>
            </a:r>
          </a:p>
          <a:p>
            <a:pPr algn="just"/>
            <a:endParaRPr lang="es-ES" sz="1800" dirty="0"/>
          </a:p>
        </p:txBody>
      </p:sp>
    </p:spTree>
    <p:extLst>
      <p:ext uri="{BB962C8B-B14F-4D97-AF65-F5344CB8AC3E}">
        <p14:creationId xmlns:p14="http://schemas.microsoft.com/office/powerpoint/2010/main" val="364825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F09DFD-87FF-4BBD-3DFA-55F697AB7944}"/>
              </a:ext>
            </a:extLst>
          </p:cNvPr>
          <p:cNvSpPr>
            <a:spLocks noGrp="1"/>
          </p:cNvSpPr>
          <p:nvPr>
            <p:ph type="title"/>
          </p:nvPr>
        </p:nvSpPr>
        <p:spPr>
          <a:xfrm>
            <a:off x="838200" y="365125"/>
            <a:ext cx="10515600" cy="986597"/>
          </a:xfrm>
        </p:spPr>
        <p:style>
          <a:lnRef idx="3">
            <a:schemeClr val="lt1"/>
          </a:lnRef>
          <a:fillRef idx="1">
            <a:schemeClr val="accent4"/>
          </a:fillRef>
          <a:effectRef idx="1">
            <a:schemeClr val="accent4"/>
          </a:effectRef>
          <a:fontRef idx="minor">
            <a:schemeClr val="lt1"/>
          </a:fontRef>
        </p:style>
        <p:txBody>
          <a:bodyPr>
            <a:normAutofit/>
          </a:bodyPr>
          <a:lstStyle/>
          <a:p>
            <a:pPr algn="ctr"/>
            <a:r>
              <a:rPr lang="es-ES" b="1" dirty="0"/>
              <a:t>CLASIFICACION </a:t>
            </a:r>
          </a:p>
        </p:txBody>
      </p:sp>
      <p:sp>
        <p:nvSpPr>
          <p:cNvPr id="3" name="Marcador de contenido 2">
            <a:extLst>
              <a:ext uri="{FF2B5EF4-FFF2-40B4-BE49-F238E27FC236}">
                <a16:creationId xmlns:a16="http://schemas.microsoft.com/office/drawing/2014/main" id="{7519FA18-D591-707B-EE34-1045625B4562}"/>
              </a:ext>
            </a:extLst>
          </p:cNvPr>
          <p:cNvSpPr>
            <a:spLocks noGrp="1"/>
          </p:cNvSpPr>
          <p:nvPr>
            <p:ph idx="1"/>
          </p:nvPr>
        </p:nvSpPr>
        <p:spPr>
          <a:xfrm>
            <a:off x="838200" y="1537252"/>
            <a:ext cx="10515600" cy="4639711"/>
          </a:xfrm>
        </p:spPr>
        <p:style>
          <a:lnRef idx="1">
            <a:schemeClr val="accent4"/>
          </a:lnRef>
          <a:fillRef idx="2">
            <a:schemeClr val="accent4"/>
          </a:fillRef>
          <a:effectRef idx="1">
            <a:schemeClr val="accent4"/>
          </a:effectRef>
          <a:fontRef idx="minor">
            <a:schemeClr val="dk1"/>
          </a:fontRef>
        </p:style>
        <p:txBody>
          <a:bodyPr>
            <a:normAutofit/>
          </a:bodyPr>
          <a:lstStyle/>
          <a:p>
            <a:pPr marL="457200" indent="-457200" algn="ctr">
              <a:buAutoNum type="arabicParenR"/>
            </a:pPr>
            <a:r>
              <a:rPr lang="es-ES" sz="2400" b="1" u="sng" dirty="0"/>
              <a:t>SOCIEDADES ANONIMAS CERRADAS </a:t>
            </a:r>
          </a:p>
          <a:p>
            <a:pPr algn="just">
              <a:lnSpc>
                <a:spcPct val="150000"/>
              </a:lnSpc>
            </a:pPr>
            <a:r>
              <a:rPr lang="es-ES" sz="2000" dirty="0"/>
              <a:t>Son aquellas que poseen un número cerrado de accionistas. </a:t>
            </a:r>
          </a:p>
          <a:p>
            <a:pPr algn="just">
              <a:lnSpc>
                <a:spcPct val="150000"/>
              </a:lnSpc>
            </a:pPr>
            <a:r>
              <a:rPr lang="es-ES" sz="2000" dirty="0"/>
              <a:t>Posee connotaciones personalistas ya que suelen estar integradas por medio de personas con vinculo familiar sin interés en incorporar nuevos socios a la sociedad. </a:t>
            </a:r>
          </a:p>
          <a:p>
            <a:pPr algn="just">
              <a:lnSpc>
                <a:spcPct val="150000"/>
              </a:lnSpc>
            </a:pPr>
            <a:r>
              <a:rPr lang="es-ES" sz="2000" dirty="0"/>
              <a:t>En estas, los socios no recurren al ahorro público para formar su capital fundacional o para aumentarlo, sino que el capital se nutre de los aportes que integran o suscriben los fundadores al celebrar el contrato social. En otras palabras, la obtención de este capital es enteramente privado.</a:t>
            </a:r>
          </a:p>
        </p:txBody>
      </p:sp>
    </p:spTree>
    <p:extLst>
      <p:ext uri="{BB962C8B-B14F-4D97-AF65-F5344CB8AC3E}">
        <p14:creationId xmlns:p14="http://schemas.microsoft.com/office/powerpoint/2010/main" val="32695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5D75EEF-2A5F-089F-DF03-816E9223F9C9}"/>
              </a:ext>
            </a:extLst>
          </p:cNvPr>
          <p:cNvSpPr>
            <a:spLocks noGrp="1"/>
          </p:cNvSpPr>
          <p:nvPr>
            <p:ph type="subTitle" idx="1"/>
          </p:nvPr>
        </p:nvSpPr>
        <p:spPr>
          <a:xfrm>
            <a:off x="198782" y="1182728"/>
            <a:ext cx="11860695" cy="5575882"/>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s-ES" b="1" u="sng" dirty="0"/>
              <a:t>2) SOCIEDAD ANONIMA ABIERTA </a:t>
            </a:r>
          </a:p>
          <a:p>
            <a:pPr marL="342900" indent="-342900" algn="just">
              <a:lnSpc>
                <a:spcPct val="150000"/>
              </a:lnSpc>
              <a:buFont typeface="Arial" panose="020B0604020202020204" pitchFamily="34" charset="0"/>
              <a:buChar char="•"/>
            </a:pPr>
            <a:r>
              <a:rPr lang="es-ES" sz="2000" dirty="0"/>
              <a:t>Son aquellas que hacen </a:t>
            </a:r>
            <a:r>
              <a:rPr lang="es-ES" sz="2000" b="1" dirty="0"/>
              <a:t>oferta pública de sus acciones, </a:t>
            </a:r>
            <a:r>
              <a:rPr lang="es-ES" sz="2000" dirty="0"/>
              <a:t>es decir, que recurre al ahorro del público en busca de financiamiento (emisión de obligaciones negociables) o para constituir su capital fundacional (constitución por suscripción pública) o para aumentarlo (emisión pública de acciones). </a:t>
            </a:r>
          </a:p>
          <a:p>
            <a:pPr marL="342900" indent="-342900" algn="just">
              <a:lnSpc>
                <a:spcPct val="150000"/>
              </a:lnSpc>
              <a:buFont typeface="Arial" panose="020B0604020202020204" pitchFamily="34" charset="0"/>
              <a:buChar char="•"/>
            </a:pPr>
            <a:r>
              <a:rPr lang="es-ES" sz="2000" dirty="0"/>
              <a:t>La oferta pública se puede realizar de distintas  </a:t>
            </a:r>
            <a:r>
              <a:rPr lang="es-ES" sz="2000" b="1" dirty="0"/>
              <a:t>formas: </a:t>
            </a:r>
          </a:p>
          <a:p>
            <a:pPr marL="342900" indent="-342900" algn="just">
              <a:lnSpc>
                <a:spcPct val="150000"/>
              </a:lnSpc>
              <a:buFontTx/>
              <a:buChar char="-"/>
            </a:pPr>
            <a:r>
              <a:rPr lang="es-ES" sz="2000" i="1" dirty="0"/>
              <a:t>Emisión de acciones en la bolsa de valores</a:t>
            </a:r>
            <a:r>
              <a:rPr lang="es-ES" sz="2000" dirty="0"/>
              <a:t>: La empresa emite su valor en la bolsa para ser financiada mediante compra de acciones.</a:t>
            </a:r>
          </a:p>
          <a:p>
            <a:pPr marL="342900" indent="-342900" algn="just">
              <a:lnSpc>
                <a:spcPct val="150000"/>
              </a:lnSpc>
              <a:buFontTx/>
              <a:buChar char="-"/>
            </a:pPr>
            <a:r>
              <a:rPr lang="es-ES" sz="2000" i="1" dirty="0"/>
              <a:t>Constitución por suscripción pública</a:t>
            </a:r>
            <a:r>
              <a:rPr lang="es-ES" sz="2000" dirty="0"/>
              <a:t>: la empresa utiliza este método para integrar su capital fundacional, con este procedimiento aparecen los promotores y los fiduciarios. Se realiza una invitación dirigida al publico en general o a sectores/grupos determinados </a:t>
            </a:r>
          </a:p>
          <a:p>
            <a:pPr marL="342900" indent="-342900" algn="just">
              <a:lnSpc>
                <a:spcPct val="150000"/>
              </a:lnSpc>
              <a:buFontTx/>
              <a:buChar char="-"/>
            </a:pPr>
            <a:r>
              <a:rPr lang="es-ES" sz="2000" i="1" dirty="0"/>
              <a:t>Emisión pública de acciones </a:t>
            </a:r>
            <a:r>
              <a:rPr lang="es-ES" sz="2000" dirty="0"/>
              <a:t>: sucede cuando la empresa ya constituida por acto único, deba aumentar su capital. Si los accionistas no quieren adquirir estas acciones, entonces las mismas pueden ofrecerse al público en general. En este caso, la sociedad que nació cerrada, se convertirá en abierta.</a:t>
            </a:r>
          </a:p>
        </p:txBody>
      </p:sp>
      <p:pic>
        <p:nvPicPr>
          <p:cNvPr id="4" name="Imagen 3">
            <a:extLst>
              <a:ext uri="{FF2B5EF4-FFF2-40B4-BE49-F238E27FC236}">
                <a16:creationId xmlns:a16="http://schemas.microsoft.com/office/drawing/2014/main" id="{30E3CF91-F6F2-10C8-D860-47A3937B08DF}"/>
              </a:ext>
            </a:extLst>
          </p:cNvPr>
          <p:cNvPicPr>
            <a:picLocks noChangeAspect="1"/>
          </p:cNvPicPr>
          <p:nvPr/>
        </p:nvPicPr>
        <p:blipFill>
          <a:blip r:embed="rId2"/>
          <a:stretch>
            <a:fillRect/>
          </a:stretch>
        </p:blipFill>
        <p:spPr>
          <a:xfrm>
            <a:off x="198782" y="0"/>
            <a:ext cx="11860695" cy="1182727"/>
          </a:xfrm>
          <a:prstGeom prst="rect">
            <a:avLst/>
          </a:prstGeom>
        </p:spPr>
      </p:pic>
    </p:spTree>
    <p:extLst>
      <p:ext uri="{BB962C8B-B14F-4D97-AF65-F5344CB8AC3E}">
        <p14:creationId xmlns:p14="http://schemas.microsoft.com/office/powerpoint/2010/main" val="199371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0D80F19-75E0-F3A4-0FFD-E3DCC75BB0BB}"/>
              </a:ext>
            </a:extLst>
          </p:cNvPr>
          <p:cNvPicPr>
            <a:picLocks noChangeAspect="1"/>
          </p:cNvPicPr>
          <p:nvPr/>
        </p:nvPicPr>
        <p:blipFill>
          <a:blip r:embed="rId2"/>
          <a:stretch>
            <a:fillRect/>
          </a:stretch>
        </p:blipFill>
        <p:spPr>
          <a:xfrm>
            <a:off x="240284" y="89673"/>
            <a:ext cx="11711431" cy="1182727"/>
          </a:xfrm>
          <a:prstGeom prst="rect">
            <a:avLst/>
          </a:prstGeom>
        </p:spPr>
      </p:pic>
      <p:sp>
        <p:nvSpPr>
          <p:cNvPr id="3" name="Marcador de contenido 2">
            <a:extLst>
              <a:ext uri="{FF2B5EF4-FFF2-40B4-BE49-F238E27FC236}">
                <a16:creationId xmlns:a16="http://schemas.microsoft.com/office/drawing/2014/main" id="{7044678D-F5E1-6913-CBD5-DBB58EEEFD04}"/>
              </a:ext>
            </a:extLst>
          </p:cNvPr>
          <p:cNvSpPr>
            <a:spLocks noGrp="1"/>
          </p:cNvSpPr>
          <p:nvPr>
            <p:ph idx="1"/>
          </p:nvPr>
        </p:nvSpPr>
        <p:spPr>
          <a:xfrm>
            <a:off x="240284" y="1272400"/>
            <a:ext cx="11711430" cy="536693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b="1" u="sng" dirty="0"/>
              <a:t>3) SOCIEDAD ANONIMA UNIPERSONAL </a:t>
            </a:r>
          </a:p>
          <a:p>
            <a:pPr algn="just">
              <a:lnSpc>
                <a:spcPct val="150000"/>
              </a:lnSpc>
            </a:pPr>
            <a:r>
              <a:rPr lang="es-ES" sz="2000" dirty="0"/>
              <a:t>Antes, para constituir una sociedad debían reunirse por lo menos dos personas. Ahora se permite la sociedad formada por una sola persona, ya que a  partir de la entrada en vigencia de la Ley 26.994 que modificó a la Ley 19.550, en su art  1 se establece que </a:t>
            </a:r>
            <a:r>
              <a:rPr lang="es-ES" sz="2000" i="1" dirty="0"/>
              <a:t>“La sociedad unipersonal sólo se podrá constituir como sociedad anónima”.</a:t>
            </a:r>
          </a:p>
          <a:p>
            <a:pPr algn="just">
              <a:lnSpc>
                <a:spcPct val="150000"/>
              </a:lnSpc>
            </a:pPr>
            <a:r>
              <a:rPr lang="es-ES" sz="2000" dirty="0"/>
              <a:t>En una sociedad anónima unipersonal el socio único solamente responde por los actos de la sociedad con el capital que invirtió en la misma y no con todo su patrimonio.</a:t>
            </a:r>
          </a:p>
          <a:p>
            <a:pPr algn="just">
              <a:lnSpc>
                <a:spcPct val="150000"/>
              </a:lnSpc>
            </a:pPr>
            <a:r>
              <a:rPr lang="es-ES" sz="2000" dirty="0"/>
              <a:t>Permite que cualquier persona pueda separar una parte de su patrimonio para dedicarlo a una actividad comercial sin que los riesgos de esa actividad comercial afecten todo su patrimonio, porque su responsabilidad queda limitada a esa porción que dedicó a la sociedad.</a:t>
            </a:r>
          </a:p>
          <a:p>
            <a:pPr algn="just">
              <a:lnSpc>
                <a:spcPct val="150000"/>
              </a:lnSpc>
            </a:pPr>
            <a:endParaRPr lang="es-ES" sz="2000" dirty="0"/>
          </a:p>
          <a:p>
            <a:pPr algn="just">
              <a:lnSpc>
                <a:spcPct val="150000"/>
              </a:lnSpc>
            </a:pPr>
            <a:endParaRPr lang="es-ES" sz="2000" dirty="0"/>
          </a:p>
          <a:p>
            <a:pPr algn="just">
              <a:lnSpc>
                <a:spcPct val="150000"/>
              </a:lnSpc>
            </a:pPr>
            <a:endParaRPr lang="es-ES" sz="2000" dirty="0"/>
          </a:p>
          <a:p>
            <a:pPr algn="just">
              <a:lnSpc>
                <a:spcPct val="150000"/>
              </a:lnSpc>
            </a:pPr>
            <a:endParaRPr lang="es-ES" sz="2000" dirty="0"/>
          </a:p>
        </p:txBody>
      </p:sp>
    </p:spTree>
    <p:extLst>
      <p:ext uri="{BB962C8B-B14F-4D97-AF65-F5344CB8AC3E}">
        <p14:creationId xmlns:p14="http://schemas.microsoft.com/office/powerpoint/2010/main" val="123583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65AD1D-946B-AF45-6592-E6CDD048C8B6}"/>
              </a:ext>
            </a:extLst>
          </p:cNvPr>
          <p:cNvSpPr>
            <a:spLocks noGrp="1"/>
          </p:cNvSpPr>
          <p:nvPr>
            <p:ph idx="1"/>
          </p:nvPr>
        </p:nvSpPr>
        <p:spPr>
          <a:xfrm>
            <a:off x="212035" y="1060174"/>
            <a:ext cx="11767930" cy="5526156"/>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just">
              <a:lnSpc>
                <a:spcPct val="150000"/>
              </a:lnSpc>
            </a:pPr>
            <a:r>
              <a:rPr lang="es-ES" sz="2900" dirty="0"/>
              <a:t>Las sociedades anónimas deben constituirse por INSTRUMENTO PUBLICO ( escritura), nunca por instrumento privado. ( art 165) y puede ser : </a:t>
            </a:r>
          </a:p>
          <a:p>
            <a:pPr marL="457200" indent="-457200" algn="ctr">
              <a:lnSpc>
                <a:spcPct val="150000"/>
              </a:lnSpc>
              <a:buAutoNum type="arabicParenR"/>
            </a:pPr>
            <a:r>
              <a:rPr lang="es-ES" sz="3100" b="1" u="sng" dirty="0"/>
              <a:t>POR ACTO UNICO ( </a:t>
            </a:r>
            <a:r>
              <a:rPr lang="es-ES" sz="3100" b="1" u="sng" dirty="0" err="1"/>
              <a:t>Arts</a:t>
            </a:r>
            <a:r>
              <a:rPr lang="es-ES" sz="3100" b="1" u="sng" dirty="0"/>
              <a:t> 166 y 167)</a:t>
            </a:r>
          </a:p>
          <a:p>
            <a:pPr algn="just">
              <a:lnSpc>
                <a:spcPct val="150000"/>
              </a:lnSpc>
            </a:pPr>
            <a:r>
              <a:rPr lang="es-ES" sz="2600" dirty="0"/>
              <a:t>Es la forma más utilizada en la practica y por la cual la sociedad queda constituida en un acto único cuando los firmantes suscriben el contrato ( instrumento de constitución).  </a:t>
            </a:r>
          </a:p>
          <a:p>
            <a:pPr algn="just">
              <a:lnSpc>
                <a:spcPct val="150000"/>
              </a:lnSpc>
            </a:pPr>
            <a:r>
              <a:rPr lang="es-ES" sz="2600" dirty="0"/>
              <a:t>Todos los firmantes del contrato constitutivo se consideran fundadores y este contrato deberá cumplir con ciertos requisitos: </a:t>
            </a:r>
          </a:p>
          <a:p>
            <a:pPr marL="342900" indent="-342900" algn="just">
              <a:lnSpc>
                <a:spcPct val="150000"/>
              </a:lnSpc>
              <a:buAutoNum type="arabicParenR"/>
            </a:pPr>
            <a:r>
              <a:rPr lang="es-ES" sz="2600" dirty="0"/>
              <a:t>Los enumerados en el art 11 (El nombre, edad, razón social o la denominación, objeto,  </a:t>
            </a:r>
            <a:r>
              <a:rPr lang="es-ES" sz="2600" dirty="0" err="1"/>
              <a:t>etc</a:t>
            </a:r>
            <a:r>
              <a:rPr lang="es-ES" sz="2600" dirty="0"/>
              <a:t>) </a:t>
            </a:r>
          </a:p>
          <a:p>
            <a:pPr marL="342900" indent="-342900" algn="just">
              <a:lnSpc>
                <a:spcPct val="150000"/>
              </a:lnSpc>
              <a:buAutoNum type="arabicParenR"/>
            </a:pPr>
            <a:r>
              <a:rPr lang="es-ES" sz="2600" dirty="0"/>
              <a:t>Respecto del capital social: la naturaleza, clases, modalidades de emisión y demás características de las acciones, y en su caso, su régimen de aumento.</a:t>
            </a:r>
          </a:p>
          <a:p>
            <a:pPr marL="342900" indent="-342900" algn="just">
              <a:lnSpc>
                <a:spcPct val="150000"/>
              </a:lnSpc>
              <a:buAutoNum type="arabicParenR"/>
            </a:pPr>
            <a:r>
              <a:rPr lang="es-ES" sz="2600" dirty="0"/>
              <a:t>Respecto de Suscripción e integración del capital:  La suscripción del capital, el monto y la forma de integración y, si corresponde, el plazo para el pago del saldo adeudado, el que no puede exceder de dos (2) años</a:t>
            </a:r>
            <a:r>
              <a:rPr lang="es-ES" sz="1800" dirty="0"/>
              <a:t>.</a:t>
            </a:r>
          </a:p>
        </p:txBody>
      </p:sp>
      <p:pic>
        <p:nvPicPr>
          <p:cNvPr id="4" name="Imagen 3">
            <a:extLst>
              <a:ext uri="{FF2B5EF4-FFF2-40B4-BE49-F238E27FC236}">
                <a16:creationId xmlns:a16="http://schemas.microsoft.com/office/drawing/2014/main" id="{D21060D7-EB22-F031-EAAA-E81B0AA2C9C9}"/>
              </a:ext>
            </a:extLst>
          </p:cNvPr>
          <p:cNvPicPr>
            <a:picLocks noChangeAspect="1"/>
          </p:cNvPicPr>
          <p:nvPr/>
        </p:nvPicPr>
        <p:blipFill>
          <a:blip r:embed="rId2"/>
          <a:stretch>
            <a:fillRect/>
          </a:stretch>
        </p:blipFill>
        <p:spPr>
          <a:xfrm>
            <a:off x="165465" y="0"/>
            <a:ext cx="11861069" cy="1176630"/>
          </a:xfrm>
          <a:prstGeom prst="rect">
            <a:avLst/>
          </a:prstGeom>
        </p:spPr>
      </p:pic>
    </p:spTree>
    <p:extLst>
      <p:ext uri="{BB962C8B-B14F-4D97-AF65-F5344CB8AC3E}">
        <p14:creationId xmlns:p14="http://schemas.microsoft.com/office/powerpoint/2010/main" val="127618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1B61D9-06EB-3B28-B23A-276072E9EAD6}"/>
              </a:ext>
            </a:extLst>
          </p:cNvPr>
          <p:cNvSpPr>
            <a:spLocks noGrp="1"/>
          </p:cNvSpPr>
          <p:nvPr>
            <p:ph idx="1"/>
          </p:nvPr>
        </p:nvSpPr>
        <p:spPr>
          <a:xfrm>
            <a:off x="164078" y="1041295"/>
            <a:ext cx="11762879" cy="5103537"/>
          </a:xfrm>
        </p:spPr>
        <p:style>
          <a:lnRef idx="1">
            <a:schemeClr val="accent4"/>
          </a:lnRef>
          <a:fillRef idx="2">
            <a:schemeClr val="accent4"/>
          </a:fillRef>
          <a:effectRef idx="1">
            <a:schemeClr val="accent4"/>
          </a:effectRef>
          <a:fontRef idx="minor">
            <a:schemeClr val="dk1"/>
          </a:fontRef>
        </p:style>
        <p:txBody>
          <a:bodyPr>
            <a:normAutofit/>
          </a:bodyPr>
          <a:lstStyle/>
          <a:p>
            <a:pPr marL="0" marR="0" lvl="0" indent="0" algn="just" defTabSz="914400" rtl="0" eaLnBrk="1" fontAlgn="auto" latinLnBrk="0" hangingPunct="1">
              <a:lnSpc>
                <a:spcPct val="150000"/>
              </a:lnSpc>
              <a:spcBef>
                <a:spcPts val="1000"/>
              </a:spcBef>
              <a:spcAft>
                <a:spcPts val="0"/>
              </a:spcAft>
              <a:buClrTx/>
              <a:buSzTx/>
              <a:buNone/>
              <a:tabLst/>
              <a:defRPr/>
            </a:pPr>
            <a:r>
              <a:rPr kumimoji="0" lang="es-ES" sz="2000" b="0" i="0" u="none" strike="noStrike" kern="1200" cap="none" spc="0" normalizeH="0" baseline="0" noProof="0" dirty="0">
                <a:ln>
                  <a:noFill/>
                </a:ln>
                <a:solidFill>
                  <a:prstClr val="black"/>
                </a:solidFill>
                <a:effectLst/>
                <a:uLnTx/>
                <a:uFillTx/>
                <a:ea typeface="+mn-ea"/>
                <a:cs typeface="+mn-cs"/>
              </a:rPr>
              <a:t>4)  La elección de los integrantes de los órganos de administración y de fiscalización, fijándose el término de duración en los cargos.</a:t>
            </a:r>
            <a:endParaRPr lang="es-ES" sz="2000" dirty="0"/>
          </a:p>
          <a:p>
            <a:pPr marL="0" indent="0" algn="ctr">
              <a:lnSpc>
                <a:spcPct val="150000"/>
              </a:lnSpc>
              <a:buNone/>
            </a:pPr>
            <a:r>
              <a:rPr lang="es-ES" sz="2000" dirty="0"/>
              <a:t>El art 167 establece el </a:t>
            </a:r>
            <a:r>
              <a:rPr lang="es-ES" sz="2000" b="1" dirty="0"/>
              <a:t>TRÁMITE ADMINISTRATIVO: </a:t>
            </a:r>
          </a:p>
          <a:p>
            <a:pPr marL="0" indent="0">
              <a:lnSpc>
                <a:spcPct val="150000"/>
              </a:lnSpc>
              <a:buNone/>
            </a:pPr>
            <a:r>
              <a:rPr lang="es-ES" sz="2000" dirty="0"/>
              <a:t>- En primer lugar El contrato constitutivo será presentado a la autoridad de contralor para verificar el cumplimiento de los requisitos legales y fiscales. Esta autoridad de control es el Registro Público. </a:t>
            </a:r>
          </a:p>
          <a:p>
            <a:pPr marL="0" indent="0">
              <a:lnSpc>
                <a:spcPct val="150000"/>
              </a:lnSpc>
              <a:buNone/>
            </a:pPr>
            <a:r>
              <a:rPr lang="es-ES" sz="2000" dirty="0"/>
              <a:t>- Conformada la constitución, el expediente pasará al Juez de Registro, quien dispondrá la inscripción si la juzgara procedente.</a:t>
            </a:r>
          </a:p>
          <a:p>
            <a:pPr>
              <a:lnSpc>
                <a:spcPct val="150000"/>
              </a:lnSpc>
              <a:buFontTx/>
              <a:buChar char="-"/>
            </a:pPr>
            <a:r>
              <a:rPr lang="es-ES" sz="2000" dirty="0"/>
              <a:t>Si el estatuto previese un reglamento, éste se inscribirá con los mismos requisitos y procedimiento. </a:t>
            </a:r>
          </a:p>
        </p:txBody>
      </p:sp>
      <p:pic>
        <p:nvPicPr>
          <p:cNvPr id="4" name="Imagen 3">
            <a:extLst>
              <a:ext uri="{FF2B5EF4-FFF2-40B4-BE49-F238E27FC236}">
                <a16:creationId xmlns:a16="http://schemas.microsoft.com/office/drawing/2014/main" id="{BD0FD044-E7BD-F4F6-F3A8-8C29EB8FD866}"/>
              </a:ext>
            </a:extLst>
          </p:cNvPr>
          <p:cNvPicPr>
            <a:picLocks noChangeAspect="1"/>
          </p:cNvPicPr>
          <p:nvPr/>
        </p:nvPicPr>
        <p:blipFill>
          <a:blip r:embed="rId2"/>
          <a:stretch>
            <a:fillRect/>
          </a:stretch>
        </p:blipFill>
        <p:spPr>
          <a:xfrm>
            <a:off x="164078" y="0"/>
            <a:ext cx="11863844" cy="1176630"/>
          </a:xfrm>
          <a:prstGeom prst="rect">
            <a:avLst/>
          </a:prstGeom>
        </p:spPr>
      </p:pic>
    </p:spTree>
    <p:extLst>
      <p:ext uri="{BB962C8B-B14F-4D97-AF65-F5344CB8AC3E}">
        <p14:creationId xmlns:p14="http://schemas.microsoft.com/office/powerpoint/2010/main" val="16555927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4814</Words>
  <Application>Microsoft Office PowerPoint</Application>
  <PresentationFormat>Panorámica</PresentationFormat>
  <Paragraphs>186</Paragraphs>
  <Slides>29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Calibri</vt:lpstr>
      <vt:lpstr>Calibri Light</vt:lpstr>
      <vt:lpstr>Verdana</vt:lpstr>
      <vt:lpstr>Tema de Office</vt:lpstr>
      <vt:lpstr>SOCIEDAD ANÓNIMA </vt:lpstr>
      <vt:lpstr>CONCEPTO. ASPECTOS FUNDAMENTALES </vt:lpstr>
      <vt:lpstr>Presentación de PowerPoint</vt:lpstr>
      <vt:lpstr>DENOMINACION SOCIAL (Art 164)</vt:lpstr>
      <vt:lpstr>CLASIFICACION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CAPITAL SOCIAL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ORGANOS DE LA S.A.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 ANÓNIMA </dc:title>
  <dc:creator>Naile anahi prandi</dc:creator>
  <cp:lastModifiedBy>Naile anahi prandi</cp:lastModifiedBy>
  <cp:revision>110</cp:revision>
  <dcterms:created xsi:type="dcterms:W3CDTF">2022-10-16T22:26:03Z</dcterms:created>
  <dcterms:modified xsi:type="dcterms:W3CDTF">2023-07-28T14:12:10Z</dcterms:modified>
</cp:coreProperties>
</file>