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sldIdLst>
    <p:sldId id="256" r:id="rId2"/>
    <p:sldId id="257" r:id="rId3"/>
    <p:sldId id="273" r:id="rId4"/>
    <p:sldId id="280" r:id="rId5"/>
    <p:sldId id="258" r:id="rId6"/>
    <p:sldId id="274" r:id="rId7"/>
    <p:sldId id="260" r:id="rId8"/>
    <p:sldId id="261" r:id="rId9"/>
    <p:sldId id="281" r:id="rId10"/>
    <p:sldId id="282" r:id="rId11"/>
    <p:sldId id="262" r:id="rId12"/>
    <p:sldId id="279" r:id="rId13"/>
    <p:sldId id="271" r:id="rId14"/>
    <p:sldId id="277" r:id="rId15"/>
    <p:sldId id="278" r:id="rId16"/>
    <p:sldId id="270" r:id="rId17"/>
    <p:sldId id="272" r:id="rId18"/>
    <p:sldId id="259" r:id="rId19"/>
    <p:sldId id="263" r:id="rId20"/>
    <p:sldId id="283" r:id="rId21"/>
    <p:sldId id="264" r:id="rId22"/>
    <p:sldId id="276" r:id="rId23"/>
    <p:sldId id="265" r:id="rId24"/>
    <p:sldId id="266" r:id="rId25"/>
    <p:sldId id="267" r:id="rId26"/>
    <p:sldId id="275" r:id="rId27"/>
    <p:sldId id="268" r:id="rId28"/>
    <p:sldId id="269"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0C00B2-C38B-4424-B6D1-2F995689E86B}" type="datetimeFigureOut">
              <a:rPr lang="es-ES" smtClean="0"/>
              <a:t>09/10/2022</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BC22CEA-7CA1-4987-9FEC-44FC5C383179}" type="slidenum">
              <a:rPr lang="es-ES" smtClean="0"/>
              <a:t>‹Nº›</a:t>
            </a:fld>
            <a:endParaRPr lang="es-ES"/>
          </a:p>
        </p:txBody>
      </p:sp>
    </p:spTree>
    <p:extLst>
      <p:ext uri="{BB962C8B-B14F-4D97-AF65-F5344CB8AC3E}">
        <p14:creationId xmlns:p14="http://schemas.microsoft.com/office/powerpoint/2010/main" val="21440715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2BC22CEA-7CA1-4987-9FEC-44FC5C383179}" type="slidenum">
              <a:rPr lang="es-ES" smtClean="0"/>
              <a:t>7</a:t>
            </a:fld>
            <a:endParaRPr lang="es-ES"/>
          </a:p>
        </p:txBody>
      </p:sp>
    </p:spTree>
    <p:extLst>
      <p:ext uri="{BB962C8B-B14F-4D97-AF65-F5344CB8AC3E}">
        <p14:creationId xmlns:p14="http://schemas.microsoft.com/office/powerpoint/2010/main" val="13350321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818CE5AA-4DCF-475B-A52A-64B64D66FFBC}" type="datetimeFigureOut">
              <a:rPr lang="es-ES" smtClean="0"/>
              <a:t>09/10/2022</a:t>
            </a:fld>
            <a:endParaRPr lang="es-ES"/>
          </a:p>
        </p:txBody>
      </p:sp>
      <p:sp>
        <p:nvSpPr>
          <p:cNvPr id="5" name="Footer Placeholder 4"/>
          <p:cNvSpPr>
            <a:spLocks noGrp="1"/>
          </p:cNvSpPr>
          <p:nvPr>
            <p:ph type="ftr" sz="quarter" idx="11"/>
          </p:nvPr>
        </p:nvSpPr>
        <p:spPr>
          <a:xfrm>
            <a:off x="2416500" y="329307"/>
            <a:ext cx="4973915" cy="309201"/>
          </a:xfrm>
        </p:spPr>
        <p:txBody>
          <a:bodyPr/>
          <a:lstStyle/>
          <a:p>
            <a:endParaRPr lang="es-ES"/>
          </a:p>
        </p:txBody>
      </p:sp>
      <p:sp>
        <p:nvSpPr>
          <p:cNvPr id="6" name="Slide Number Placeholder 5"/>
          <p:cNvSpPr>
            <a:spLocks noGrp="1"/>
          </p:cNvSpPr>
          <p:nvPr>
            <p:ph type="sldNum" sz="quarter" idx="12"/>
          </p:nvPr>
        </p:nvSpPr>
        <p:spPr>
          <a:xfrm>
            <a:off x="1437664" y="798973"/>
            <a:ext cx="811019" cy="503578"/>
          </a:xfrm>
        </p:spPr>
        <p:txBody>
          <a:bodyPr/>
          <a:lstStyle/>
          <a:p>
            <a:fld id="{09564CA8-AB81-44C8-9ECD-3FEF49E2AB79}" type="slidenum">
              <a:rPr lang="es-ES" smtClean="0"/>
              <a:t>‹Nº›</a:t>
            </a:fld>
            <a:endParaRPr lang="es-E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695944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18CE5AA-4DCF-475B-A52A-64B64D66FFBC}" type="datetimeFigureOut">
              <a:rPr lang="es-ES" smtClean="0"/>
              <a:t>09/10/2022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9564CA8-AB81-44C8-9ECD-3FEF49E2AB79}" type="slidenum">
              <a:rPr lang="es-ES" smtClean="0"/>
              <a:t>‹Nº›</a:t>
            </a:fld>
            <a:endParaRPr lang="es-E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532148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18CE5AA-4DCF-475B-A52A-64B64D66FFBC}" type="datetimeFigureOut">
              <a:rPr lang="es-ES" smtClean="0"/>
              <a:t>09/10/2022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9564CA8-AB81-44C8-9ECD-3FEF49E2AB79}" type="slidenum">
              <a:rPr lang="es-ES" smtClean="0"/>
              <a:t>‹Nº›</a:t>
            </a:fld>
            <a:endParaRPr lang="es-E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817486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18CE5AA-4DCF-475B-A52A-64B64D66FFBC}" type="datetimeFigureOut">
              <a:rPr lang="es-ES" smtClean="0"/>
              <a:t>09/10/2022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9564CA8-AB81-44C8-9ECD-3FEF49E2AB79}" type="slidenum">
              <a:rPr lang="es-ES" smtClean="0"/>
              <a:t>‹Nº›</a:t>
            </a:fld>
            <a:endParaRPr lang="es-E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618876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818CE5AA-4DCF-475B-A52A-64B64D66FFBC}" type="datetimeFigureOut">
              <a:rPr lang="es-ES" smtClean="0"/>
              <a:t>09/10/2022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9564CA8-AB81-44C8-9ECD-3FEF49E2AB79}" type="slidenum">
              <a:rPr lang="es-ES" smtClean="0"/>
              <a:t>‹Nº›</a:t>
            </a:fld>
            <a:endParaRPr lang="es-E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210677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818CE5AA-4DCF-475B-A52A-64B64D66FFBC}" type="datetimeFigureOut">
              <a:rPr lang="es-ES" smtClean="0"/>
              <a:t>09/10/2022</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09564CA8-AB81-44C8-9ECD-3FEF49E2AB79}" type="slidenum">
              <a:rPr lang="es-ES" smtClean="0"/>
              <a:t>‹Nº›</a:t>
            </a:fld>
            <a:endParaRPr lang="es-E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53265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447191" y="2824269"/>
            <a:ext cx="4645152" cy="2644457"/>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412362" y="2821491"/>
            <a:ext cx="4645152" cy="2637371"/>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818CE5AA-4DCF-475B-A52A-64B64D66FFBC}" type="datetimeFigureOut">
              <a:rPr lang="es-ES" smtClean="0"/>
              <a:t>09/10/2022</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09564CA8-AB81-44C8-9ECD-3FEF49E2AB79}" type="slidenum">
              <a:rPr lang="es-ES" smtClean="0"/>
              <a:t>‹Nº›</a:t>
            </a:fld>
            <a:endParaRPr lang="es-E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49330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818CE5AA-4DCF-475B-A52A-64B64D66FFBC}" type="datetimeFigureOut">
              <a:rPr lang="es-ES" smtClean="0"/>
              <a:t>09/10/2022</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09564CA8-AB81-44C8-9ECD-3FEF49E2AB79}" type="slidenum">
              <a:rPr lang="es-ES" smtClean="0"/>
              <a:t>‹Nº›</a:t>
            </a:fld>
            <a:endParaRPr lang="es-E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859427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CE5AA-4DCF-475B-A52A-64B64D66FFBC}" type="datetimeFigureOut">
              <a:rPr lang="es-ES" smtClean="0"/>
              <a:t>09/10/2022</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09564CA8-AB81-44C8-9ECD-3FEF49E2AB79}" type="slidenum">
              <a:rPr lang="es-ES" smtClean="0"/>
              <a:t>‹Nº›</a:t>
            </a:fld>
            <a:endParaRPr lang="es-ES"/>
          </a:p>
        </p:txBody>
      </p:sp>
    </p:spTree>
    <p:extLst>
      <p:ext uri="{BB962C8B-B14F-4D97-AF65-F5344CB8AC3E}">
        <p14:creationId xmlns:p14="http://schemas.microsoft.com/office/powerpoint/2010/main" val="5434954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818CE5AA-4DCF-475B-A52A-64B64D66FFBC}" type="datetimeFigureOut">
              <a:rPr lang="es-ES" smtClean="0"/>
              <a:t>09/10/2022</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09564CA8-AB81-44C8-9ECD-3FEF49E2AB79}" type="slidenum">
              <a:rPr lang="es-ES" smtClean="0"/>
              <a:t>‹Nº›</a:t>
            </a:fld>
            <a:endParaRPr lang="es-E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58832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818CE5AA-4DCF-475B-A52A-64B64D66FFBC}" type="datetimeFigureOut">
              <a:rPr lang="es-ES" smtClean="0"/>
              <a:t>09/10/2022</a:t>
            </a:fld>
            <a:endParaRPr lang="es-ES"/>
          </a:p>
        </p:txBody>
      </p:sp>
      <p:sp>
        <p:nvSpPr>
          <p:cNvPr id="6" name="Footer Placeholder 5"/>
          <p:cNvSpPr>
            <a:spLocks noGrp="1"/>
          </p:cNvSpPr>
          <p:nvPr>
            <p:ph type="ftr" sz="quarter" idx="11"/>
          </p:nvPr>
        </p:nvSpPr>
        <p:spPr>
          <a:xfrm>
            <a:off x="1447382" y="318640"/>
            <a:ext cx="5541004" cy="320931"/>
          </a:xfrm>
        </p:spPr>
        <p:txBody>
          <a:bodyPr/>
          <a:lstStyle/>
          <a:p>
            <a:endParaRPr lang="es-ES"/>
          </a:p>
        </p:txBody>
      </p:sp>
      <p:sp>
        <p:nvSpPr>
          <p:cNvPr id="7" name="Slide Number Placeholder 6"/>
          <p:cNvSpPr>
            <a:spLocks noGrp="1"/>
          </p:cNvSpPr>
          <p:nvPr>
            <p:ph type="sldNum" sz="quarter" idx="12"/>
          </p:nvPr>
        </p:nvSpPr>
        <p:spPr/>
        <p:txBody>
          <a:bodyPr/>
          <a:lstStyle/>
          <a:p>
            <a:fld id="{09564CA8-AB81-44C8-9ECD-3FEF49E2AB79}" type="slidenum">
              <a:rPr lang="es-ES" smtClean="0"/>
              <a:t>‹Nº›</a:t>
            </a:fld>
            <a:endParaRPr lang="es-E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66230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818CE5AA-4DCF-475B-A52A-64B64D66FFBC}" type="datetimeFigureOut">
              <a:rPr lang="es-ES" smtClean="0"/>
              <a:t>09/10/2022</a:t>
            </a:fld>
            <a:endParaRPr lang="es-E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09564CA8-AB81-44C8-9ECD-3FEF49E2AB79}" type="slidenum">
              <a:rPr lang="es-ES" smtClean="0"/>
              <a:t>‹Nº›</a:t>
            </a:fld>
            <a:endParaRPr lang="es-E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00789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ECF8E32-36C1-DAD0-22A4-FC0616E17002}"/>
              </a:ext>
            </a:extLst>
          </p:cNvPr>
          <p:cNvSpPr>
            <a:spLocks noGrp="1"/>
          </p:cNvSpPr>
          <p:nvPr>
            <p:ph type="ctrTitle"/>
          </p:nvPr>
        </p:nvSpPr>
        <p:spPr>
          <a:xfrm>
            <a:off x="1369254" y="703385"/>
            <a:ext cx="9758289" cy="2912012"/>
          </a:xfrm>
        </p:spPr>
        <p:style>
          <a:lnRef idx="0">
            <a:schemeClr val="accent3"/>
          </a:lnRef>
          <a:fillRef idx="3">
            <a:schemeClr val="accent3"/>
          </a:fillRef>
          <a:effectRef idx="3">
            <a:schemeClr val="accent3"/>
          </a:effectRef>
          <a:fontRef idx="minor">
            <a:schemeClr val="lt1"/>
          </a:fontRef>
        </p:style>
        <p:txBody>
          <a:bodyPr>
            <a:normAutofit/>
          </a:bodyPr>
          <a:lstStyle/>
          <a:p>
            <a:pPr algn="ctr"/>
            <a:r>
              <a:rPr lang="es-ES" dirty="0"/>
              <a:t>SOCIEDADES DE RESPONSABILIDAD LIMITADA (S.R.L.) </a:t>
            </a:r>
          </a:p>
        </p:txBody>
      </p:sp>
      <p:pic>
        <p:nvPicPr>
          <p:cNvPr id="5" name="Imagen 4">
            <a:extLst>
              <a:ext uri="{FF2B5EF4-FFF2-40B4-BE49-F238E27FC236}">
                <a16:creationId xmlns:a16="http://schemas.microsoft.com/office/drawing/2014/main" id="{B4F864D8-89D6-6144-20F2-55C862E4FB9D}"/>
              </a:ext>
            </a:extLst>
          </p:cNvPr>
          <p:cNvPicPr>
            <a:picLocks noChangeAspect="1"/>
          </p:cNvPicPr>
          <p:nvPr/>
        </p:nvPicPr>
        <p:blipFill>
          <a:blip r:embed="rId2"/>
          <a:stretch>
            <a:fillRect/>
          </a:stretch>
        </p:blipFill>
        <p:spPr>
          <a:xfrm>
            <a:off x="2762251" y="3714750"/>
            <a:ext cx="6176994" cy="2912012"/>
          </a:xfrm>
          <a:prstGeom prst="rect">
            <a:avLst/>
          </a:prstGeom>
          <a:effectLst>
            <a:softEdge rad="63500"/>
          </a:effectLst>
        </p:spPr>
      </p:pic>
    </p:spTree>
    <p:extLst>
      <p:ext uri="{BB962C8B-B14F-4D97-AF65-F5344CB8AC3E}">
        <p14:creationId xmlns:p14="http://schemas.microsoft.com/office/powerpoint/2010/main" val="28808295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52EF1D4B-91C9-53B2-B6BF-5BEED6A6D022}"/>
              </a:ext>
            </a:extLst>
          </p:cNvPr>
          <p:cNvSpPr>
            <a:spLocks noGrp="1"/>
          </p:cNvSpPr>
          <p:nvPr>
            <p:ph type="subTitle" idx="1"/>
          </p:nvPr>
        </p:nvSpPr>
        <p:spPr>
          <a:xfrm>
            <a:off x="154745" y="1026942"/>
            <a:ext cx="11873132" cy="4740812"/>
          </a:xfrm>
        </p:spPr>
        <p:style>
          <a:lnRef idx="1">
            <a:schemeClr val="accent3"/>
          </a:lnRef>
          <a:fillRef idx="2">
            <a:schemeClr val="accent3"/>
          </a:fillRef>
          <a:effectRef idx="1">
            <a:schemeClr val="accent3"/>
          </a:effectRef>
          <a:fontRef idx="minor">
            <a:schemeClr val="dk1"/>
          </a:fontRef>
        </p:style>
        <p:txBody>
          <a:bodyPr>
            <a:normAutofit lnSpcReduction="10000"/>
          </a:bodyPr>
          <a:lstStyle/>
          <a:p>
            <a:pPr marL="0" indent="0" algn="ctr">
              <a:lnSpc>
                <a:spcPct val="150000"/>
              </a:lnSpc>
              <a:buNone/>
            </a:pPr>
            <a:r>
              <a:rPr lang="es-ES" sz="1800" b="1" cap="none" dirty="0"/>
              <a:t>Cuotas suplementarias:  </a:t>
            </a:r>
          </a:p>
          <a:p>
            <a:pPr marL="285750" indent="-285750" algn="just">
              <a:lnSpc>
                <a:spcPct val="150000"/>
              </a:lnSpc>
              <a:buFont typeface="Arial" panose="020B0604020202020204" pitchFamily="34" charset="0"/>
              <a:buChar char="•"/>
            </a:pPr>
            <a:r>
              <a:rPr lang="es-ES" sz="1800" cap="none" dirty="0"/>
              <a:t>Estas son obligatorias solo en el que en el contrato se las prevea expresamente y se decidan por el voto de la mitad del capital social, aunque estas no integran el capital social hasta que no son inscriptas. </a:t>
            </a:r>
          </a:p>
          <a:p>
            <a:pPr marL="285750" indent="-285750" algn="just">
              <a:lnSpc>
                <a:spcPct val="150000"/>
              </a:lnSpc>
              <a:buFont typeface="Arial" panose="020B0604020202020204" pitchFamily="34" charset="0"/>
              <a:buChar char="•"/>
            </a:pPr>
            <a:r>
              <a:rPr lang="es-ES" sz="1800" cap="none" dirty="0"/>
              <a:t>La integración deberá hacerse por los socios en forma proporcional al numero de cuotas por cada uno, en el momento que sean exigibles. </a:t>
            </a:r>
          </a:p>
          <a:p>
            <a:pPr algn="ctr">
              <a:lnSpc>
                <a:spcPct val="150000"/>
              </a:lnSpc>
            </a:pPr>
            <a:r>
              <a:rPr lang="es-ES" b="1" cap="none" dirty="0"/>
              <a:t> Reserva legal (art 70) </a:t>
            </a:r>
          </a:p>
          <a:p>
            <a:pPr marL="285750" indent="-285750" algn="just">
              <a:lnSpc>
                <a:spcPct val="150000"/>
              </a:lnSpc>
              <a:buFont typeface="Arial" panose="020B0604020202020204" pitchFamily="34" charset="0"/>
              <a:buChar char="•"/>
            </a:pPr>
            <a:r>
              <a:rPr lang="es-ES" cap="none" dirty="0"/>
              <a:t>Las S.R.L.  Deben efectuar una reserva de no menos del 5%  de las ganancias realizadas y liquidas que arroje el estado de resultado hasta el 20% </a:t>
            </a:r>
          </a:p>
          <a:p>
            <a:pPr marL="285750" indent="-285750" algn="just">
              <a:lnSpc>
                <a:spcPct val="150000"/>
              </a:lnSpc>
              <a:buFont typeface="Arial" panose="020B0604020202020204" pitchFamily="34" charset="0"/>
              <a:buChar char="•"/>
            </a:pPr>
            <a:r>
              <a:rPr lang="es-ES" cap="none" dirty="0"/>
              <a:t>El fundamento de estas reservas esta en asegurar a los socios contra perdidas que eventualmente pudieran disminuir el capital social en un futuro. </a:t>
            </a:r>
          </a:p>
          <a:p>
            <a:endParaRPr lang="es-ES" dirty="0"/>
          </a:p>
        </p:txBody>
      </p:sp>
      <p:pic>
        <p:nvPicPr>
          <p:cNvPr id="4" name="Imagen 3">
            <a:extLst>
              <a:ext uri="{FF2B5EF4-FFF2-40B4-BE49-F238E27FC236}">
                <a16:creationId xmlns:a16="http://schemas.microsoft.com/office/drawing/2014/main" id="{BBE7F189-DDD9-B9A1-B43C-64040F39E1E0}"/>
              </a:ext>
            </a:extLst>
          </p:cNvPr>
          <p:cNvPicPr>
            <a:picLocks noChangeAspect="1"/>
          </p:cNvPicPr>
          <p:nvPr/>
        </p:nvPicPr>
        <p:blipFill>
          <a:blip r:embed="rId2"/>
          <a:stretch>
            <a:fillRect/>
          </a:stretch>
        </p:blipFill>
        <p:spPr>
          <a:xfrm>
            <a:off x="154744" y="63691"/>
            <a:ext cx="11873131" cy="963251"/>
          </a:xfrm>
          <a:prstGeom prst="rect">
            <a:avLst/>
          </a:prstGeom>
        </p:spPr>
      </p:pic>
    </p:spTree>
    <p:extLst>
      <p:ext uri="{BB962C8B-B14F-4D97-AF65-F5344CB8AC3E}">
        <p14:creationId xmlns:p14="http://schemas.microsoft.com/office/powerpoint/2010/main" val="20090306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0A0B4A32-7BAB-A84F-4B7D-59618BD31BCA}"/>
              </a:ext>
            </a:extLst>
          </p:cNvPr>
          <p:cNvSpPr>
            <a:spLocks noGrp="1"/>
          </p:cNvSpPr>
          <p:nvPr>
            <p:ph idx="1"/>
          </p:nvPr>
        </p:nvSpPr>
        <p:spPr>
          <a:xfrm>
            <a:off x="112542" y="858129"/>
            <a:ext cx="12079457" cy="5219115"/>
          </a:xfrm>
        </p:spPr>
        <p:style>
          <a:lnRef idx="1">
            <a:schemeClr val="accent3"/>
          </a:lnRef>
          <a:fillRef idx="2">
            <a:schemeClr val="accent3"/>
          </a:fillRef>
          <a:effectRef idx="1">
            <a:schemeClr val="accent3"/>
          </a:effectRef>
          <a:fontRef idx="minor">
            <a:schemeClr val="dk1"/>
          </a:fontRef>
        </p:style>
        <p:txBody>
          <a:bodyPr>
            <a:normAutofit/>
          </a:bodyPr>
          <a:lstStyle/>
          <a:p>
            <a:pPr marL="0" indent="0" algn="ctr">
              <a:buNone/>
            </a:pPr>
            <a:r>
              <a:rPr lang="es-ES" sz="1800" b="1" u="sng" dirty="0"/>
              <a:t>TRANSMISIBILIDAD DE CUOTAS ( </a:t>
            </a:r>
            <a:r>
              <a:rPr lang="es-ES" sz="1800" b="1" u="sng" dirty="0" err="1"/>
              <a:t>Arts</a:t>
            </a:r>
            <a:r>
              <a:rPr lang="es-ES" sz="1800" b="1" u="sng" dirty="0"/>
              <a:t> 152 y 153 ) </a:t>
            </a:r>
          </a:p>
          <a:p>
            <a:pPr algn="just">
              <a:lnSpc>
                <a:spcPct val="150000"/>
              </a:lnSpc>
            </a:pPr>
            <a:r>
              <a:rPr lang="es-ES" sz="1800" dirty="0"/>
              <a:t>Este régimen permite la libre transmisibilidad de las cuotas salvo pacto en contrario.  Esto significa que los socios pueden incluir clausulas en el acto constitutivo  que limiten la transmisibilidad de cuotas pero no prohibirla( en ese caso se tienen por no escritas). </a:t>
            </a:r>
          </a:p>
          <a:p>
            <a:pPr algn="just">
              <a:lnSpc>
                <a:spcPct val="150000"/>
              </a:lnSpc>
            </a:pPr>
            <a:r>
              <a:rPr lang="es-ES" sz="1800" dirty="0"/>
              <a:t>Se fundamentan   en el resguardo del aspecto “ </a:t>
            </a:r>
            <a:r>
              <a:rPr lang="es-ES" sz="1800" i="1" dirty="0"/>
              <a:t>Intuito </a:t>
            </a:r>
            <a:r>
              <a:rPr lang="es-ES" sz="1800" i="1" dirty="0" err="1"/>
              <a:t>Personae</a:t>
            </a:r>
            <a:r>
              <a:rPr lang="es-ES" sz="1800" i="1" dirty="0"/>
              <a:t>”</a:t>
            </a:r>
            <a:r>
              <a:rPr lang="es-ES" sz="1800" dirty="0"/>
              <a:t> de la sociedad </a:t>
            </a:r>
          </a:p>
          <a:p>
            <a:pPr algn="just">
              <a:lnSpc>
                <a:spcPct val="150000"/>
              </a:lnSpc>
            </a:pPr>
            <a:r>
              <a:rPr lang="es-ES" sz="1800" dirty="0"/>
              <a:t>Puede hacerse por escrito (instrumento publico o privado) y eso no implica la modificación del contrato social. </a:t>
            </a:r>
          </a:p>
          <a:p>
            <a:pPr algn="just">
              <a:lnSpc>
                <a:spcPct val="150000"/>
              </a:lnSpc>
            </a:pPr>
            <a:r>
              <a:rPr lang="es-ES" sz="1800" dirty="0"/>
              <a:t>En su art 152 la ley regula algunos aspectos sometiendo la validez de esas clausulas limitativas al establecimiento claro de los procedimientos y un plazo perentorio para notificar la decisión al  cedente</a:t>
            </a:r>
          </a:p>
          <a:p>
            <a:pPr marL="342900" indent="-342900" algn="just">
              <a:lnSpc>
                <a:spcPct val="150000"/>
              </a:lnSpc>
              <a:buFont typeface="+mj-lt"/>
              <a:buAutoNum type="arabicPeriod"/>
            </a:pPr>
            <a:endParaRPr lang="es-ES" sz="1800" dirty="0"/>
          </a:p>
        </p:txBody>
      </p:sp>
      <p:pic>
        <p:nvPicPr>
          <p:cNvPr id="4" name="Imagen 3">
            <a:extLst>
              <a:ext uri="{FF2B5EF4-FFF2-40B4-BE49-F238E27FC236}">
                <a16:creationId xmlns:a16="http://schemas.microsoft.com/office/drawing/2014/main" id="{010F01ED-7575-71FA-4980-BBEB3B46B668}"/>
              </a:ext>
            </a:extLst>
          </p:cNvPr>
          <p:cNvPicPr>
            <a:picLocks noChangeAspect="1"/>
          </p:cNvPicPr>
          <p:nvPr/>
        </p:nvPicPr>
        <p:blipFill>
          <a:blip r:embed="rId2"/>
          <a:stretch>
            <a:fillRect/>
          </a:stretch>
        </p:blipFill>
        <p:spPr>
          <a:xfrm>
            <a:off x="273847" y="0"/>
            <a:ext cx="11918152" cy="963251"/>
          </a:xfrm>
          <a:prstGeom prst="rect">
            <a:avLst/>
          </a:prstGeom>
        </p:spPr>
      </p:pic>
    </p:spTree>
    <p:extLst>
      <p:ext uri="{BB962C8B-B14F-4D97-AF65-F5344CB8AC3E}">
        <p14:creationId xmlns:p14="http://schemas.microsoft.com/office/powerpoint/2010/main" val="26026307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0CD65BE7-35D6-A50A-4D8C-B807AD01D827}"/>
              </a:ext>
            </a:extLst>
          </p:cNvPr>
          <p:cNvSpPr>
            <a:spLocks noGrp="1"/>
          </p:cNvSpPr>
          <p:nvPr>
            <p:ph type="subTitle" idx="1"/>
          </p:nvPr>
        </p:nvSpPr>
        <p:spPr>
          <a:xfrm>
            <a:off x="154745" y="815926"/>
            <a:ext cx="11704320" cy="5008099"/>
          </a:xfrm>
        </p:spPr>
        <p:style>
          <a:lnRef idx="1">
            <a:schemeClr val="accent3"/>
          </a:lnRef>
          <a:fillRef idx="2">
            <a:schemeClr val="accent3"/>
          </a:fillRef>
          <a:effectRef idx="1">
            <a:schemeClr val="accent3"/>
          </a:effectRef>
          <a:fontRef idx="minor">
            <a:schemeClr val="dk1"/>
          </a:fontRef>
        </p:style>
        <p:txBody>
          <a:bodyPr/>
          <a:lstStyle/>
          <a:p>
            <a:pPr marL="0" indent="0" algn="ctr">
              <a:lnSpc>
                <a:spcPct val="150000"/>
              </a:lnSpc>
              <a:buNone/>
            </a:pPr>
            <a:r>
              <a:rPr lang="es-ES" sz="1800" b="1" cap="none" dirty="0"/>
              <a:t>Formas de limitar la trasmisibilidad : </a:t>
            </a:r>
          </a:p>
          <a:p>
            <a:pPr marL="342900" indent="-342900" algn="just">
              <a:lnSpc>
                <a:spcPct val="150000"/>
              </a:lnSpc>
              <a:buFont typeface="+mj-lt"/>
              <a:buAutoNum type="arabicPeriod"/>
            </a:pPr>
            <a:r>
              <a:rPr lang="es-ES" sz="1800" cap="none" dirty="0"/>
              <a:t>Exigencia de requerir la </a:t>
            </a:r>
            <a:r>
              <a:rPr lang="es-ES" sz="1800" i="1" cap="none" dirty="0"/>
              <a:t>conformidad de los socios </a:t>
            </a:r>
            <a:r>
              <a:rPr lang="es-ES" sz="1800" cap="none" dirty="0"/>
              <a:t>( unánime o mayoritaria ) (art 148 y art 153 ) </a:t>
            </a:r>
          </a:p>
          <a:p>
            <a:pPr marL="342900" indent="-342900" algn="just">
              <a:lnSpc>
                <a:spcPct val="150000"/>
              </a:lnSpc>
              <a:buFont typeface="+mj-lt"/>
              <a:buAutoNum type="arabicPeriod"/>
            </a:pPr>
            <a:r>
              <a:rPr lang="es-ES" sz="1800" i="1" cap="none" dirty="0"/>
              <a:t>Derecho de preferencia de los socios o de la sociedad</a:t>
            </a:r>
            <a:r>
              <a:rPr lang="es-ES" sz="1800" cap="none" dirty="0"/>
              <a:t>:  es el derecho de los socios o la sociedad para adquirir preferentemente la participación del socio cedente en los mismos términos y condiciones de transferencia de su cesionario. Plazo: 30 días desde la comunicación a la gerencia.  Vencido ese plazo se pierde este derecho </a:t>
            </a:r>
          </a:p>
          <a:p>
            <a:pPr algn="just">
              <a:lnSpc>
                <a:spcPct val="150000"/>
              </a:lnSpc>
            </a:pPr>
            <a:endParaRPr lang="es-ES" sz="1800" cap="none" dirty="0"/>
          </a:p>
          <a:p>
            <a:endParaRPr lang="es-ES" dirty="0"/>
          </a:p>
        </p:txBody>
      </p:sp>
      <p:pic>
        <p:nvPicPr>
          <p:cNvPr id="4" name="Imagen 3">
            <a:extLst>
              <a:ext uri="{FF2B5EF4-FFF2-40B4-BE49-F238E27FC236}">
                <a16:creationId xmlns:a16="http://schemas.microsoft.com/office/drawing/2014/main" id="{CAFA284A-6D64-6BC5-869F-0A96B6076AA1}"/>
              </a:ext>
            </a:extLst>
          </p:cNvPr>
          <p:cNvPicPr>
            <a:picLocks noChangeAspect="1"/>
          </p:cNvPicPr>
          <p:nvPr/>
        </p:nvPicPr>
        <p:blipFill>
          <a:blip r:embed="rId2"/>
          <a:stretch>
            <a:fillRect/>
          </a:stretch>
        </p:blipFill>
        <p:spPr>
          <a:xfrm>
            <a:off x="-59648" y="-147325"/>
            <a:ext cx="11918713" cy="963251"/>
          </a:xfrm>
          <a:prstGeom prst="rect">
            <a:avLst/>
          </a:prstGeom>
        </p:spPr>
      </p:pic>
    </p:spTree>
    <p:extLst>
      <p:ext uri="{BB962C8B-B14F-4D97-AF65-F5344CB8AC3E}">
        <p14:creationId xmlns:p14="http://schemas.microsoft.com/office/powerpoint/2010/main" val="30778686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AAF8F556-094F-D4D6-45B7-52618E9F7036}"/>
              </a:ext>
            </a:extLst>
          </p:cNvPr>
          <p:cNvSpPr>
            <a:spLocks noGrp="1"/>
          </p:cNvSpPr>
          <p:nvPr>
            <p:ph type="subTitle" idx="1"/>
          </p:nvPr>
        </p:nvSpPr>
        <p:spPr>
          <a:xfrm>
            <a:off x="478300" y="1195754"/>
            <a:ext cx="11479237" cy="4628272"/>
          </a:xfrm>
        </p:spPr>
        <p:style>
          <a:lnRef idx="1">
            <a:schemeClr val="accent3"/>
          </a:lnRef>
          <a:fillRef idx="2">
            <a:schemeClr val="accent3"/>
          </a:fillRef>
          <a:effectRef idx="1">
            <a:schemeClr val="accent3"/>
          </a:effectRef>
          <a:fontRef idx="minor">
            <a:schemeClr val="dk1"/>
          </a:fontRef>
        </p:style>
        <p:txBody>
          <a:bodyPr>
            <a:normAutofit/>
          </a:bodyPr>
          <a:lstStyle/>
          <a:p>
            <a:pPr algn="ctr"/>
            <a:r>
              <a:rPr lang="es-ES" b="1" cap="none" dirty="0"/>
              <a:t>Efectos :  </a:t>
            </a:r>
          </a:p>
          <a:p>
            <a:pPr algn="just"/>
            <a:r>
              <a:rPr lang="es-ES" b="1" dirty="0"/>
              <a:t> </a:t>
            </a:r>
            <a:r>
              <a:rPr lang="es-ES" cap="none" dirty="0"/>
              <a:t>Es una especie de cesión de derechos en la cual se transfiere la calidad de socio y por ende, los derechos y obligaciones sociales que corresponden a esas cuotas. La excepción a esto es que no se puede transferir la condición de gerente. </a:t>
            </a:r>
            <a:endParaRPr lang="es-ES" b="1" dirty="0"/>
          </a:p>
          <a:p>
            <a:pPr algn="ctr"/>
            <a:r>
              <a:rPr lang="es-ES" b="1" cap="none" dirty="0"/>
              <a:t>¿ Desde que momento es oponible esta transferencia?  </a:t>
            </a:r>
          </a:p>
          <a:p>
            <a:r>
              <a:rPr lang="es-ES" b="1" cap="none" dirty="0"/>
              <a:t>Frente a los socios </a:t>
            </a:r>
            <a:r>
              <a:rPr lang="es-ES" b="1" dirty="0"/>
              <a:t>: </a:t>
            </a:r>
          </a:p>
          <a:p>
            <a:r>
              <a:rPr lang="es-ES" cap="none" dirty="0"/>
              <a:t>Desde que se entrega al gerente el titulo de transferencia. Puede  ser desde el momento de constitución hasta la terminación del proceso de liquidación </a:t>
            </a:r>
            <a:endParaRPr lang="es-ES" b="1" dirty="0"/>
          </a:p>
          <a:p>
            <a:r>
              <a:rPr lang="es-ES" b="1" cap="none" dirty="0"/>
              <a:t>Frente a terceros:  </a:t>
            </a:r>
          </a:p>
          <a:p>
            <a:r>
              <a:rPr lang="es-ES" cap="none" dirty="0"/>
              <a:t>Desde la inscripción del titulo de cesión o transferencia ante el registro publico </a:t>
            </a:r>
          </a:p>
          <a:p>
            <a:endParaRPr lang="es-ES" dirty="0"/>
          </a:p>
        </p:txBody>
      </p:sp>
      <p:pic>
        <p:nvPicPr>
          <p:cNvPr id="4" name="Imagen 3">
            <a:extLst>
              <a:ext uri="{FF2B5EF4-FFF2-40B4-BE49-F238E27FC236}">
                <a16:creationId xmlns:a16="http://schemas.microsoft.com/office/drawing/2014/main" id="{21C401DB-3944-FC6C-6550-AEB4AC677D67}"/>
              </a:ext>
            </a:extLst>
          </p:cNvPr>
          <p:cNvPicPr>
            <a:picLocks noChangeAspect="1"/>
          </p:cNvPicPr>
          <p:nvPr/>
        </p:nvPicPr>
        <p:blipFill>
          <a:blip r:embed="rId2"/>
          <a:stretch>
            <a:fillRect/>
          </a:stretch>
        </p:blipFill>
        <p:spPr>
          <a:xfrm>
            <a:off x="267719" y="133835"/>
            <a:ext cx="11656562" cy="963251"/>
          </a:xfrm>
          <a:prstGeom prst="rect">
            <a:avLst/>
          </a:prstGeom>
        </p:spPr>
      </p:pic>
    </p:spTree>
    <p:extLst>
      <p:ext uri="{BB962C8B-B14F-4D97-AF65-F5344CB8AC3E}">
        <p14:creationId xmlns:p14="http://schemas.microsoft.com/office/powerpoint/2010/main" val="25179164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2A6DDB0A-22C4-EBB7-60F0-085B4A8E0BFE}"/>
              </a:ext>
            </a:extLst>
          </p:cNvPr>
          <p:cNvSpPr>
            <a:spLocks noGrp="1"/>
          </p:cNvSpPr>
          <p:nvPr>
            <p:ph idx="1"/>
          </p:nvPr>
        </p:nvSpPr>
        <p:spPr>
          <a:xfrm>
            <a:off x="168813" y="970672"/>
            <a:ext cx="11605189" cy="5008098"/>
          </a:xfrm>
        </p:spPr>
        <p:style>
          <a:lnRef idx="1">
            <a:schemeClr val="accent3"/>
          </a:lnRef>
          <a:fillRef idx="2">
            <a:schemeClr val="accent3"/>
          </a:fillRef>
          <a:effectRef idx="1">
            <a:schemeClr val="accent3"/>
          </a:effectRef>
          <a:fontRef idx="minor">
            <a:schemeClr val="dk1"/>
          </a:fontRef>
        </p:style>
        <p:txBody>
          <a:bodyPr>
            <a:normAutofit/>
          </a:bodyPr>
          <a:lstStyle/>
          <a:p>
            <a:pPr marL="0" indent="0" algn="ctr">
              <a:lnSpc>
                <a:spcPct val="150000"/>
              </a:lnSpc>
              <a:buNone/>
            </a:pPr>
            <a:r>
              <a:rPr lang="es-ES" sz="1800" b="1" dirty="0"/>
              <a:t>Procedimiento </a:t>
            </a:r>
          </a:p>
          <a:p>
            <a:pPr algn="just">
              <a:lnSpc>
                <a:spcPct val="150000"/>
              </a:lnSpc>
            </a:pPr>
            <a:r>
              <a:rPr lang="es-ES" sz="1800" dirty="0"/>
              <a:t>El socio gerente debe comunicar a la gerencia indicando : nombre del cesionario, precio de la cesión y elementos necesarios para individualizar al cesionario. </a:t>
            </a:r>
          </a:p>
          <a:p>
            <a:pPr algn="just">
              <a:lnSpc>
                <a:spcPct val="150000"/>
              </a:lnSpc>
            </a:pPr>
            <a:r>
              <a:rPr lang="es-ES" sz="1800" dirty="0"/>
              <a:t>Debe hacerse conforme al procedimiento establecido en el art 153 de la Ley General de Sociedades: el contrato debe establecer el procedimiento para el otorgamiento de la conformidad o el ejercicio de la opción a compra ; pero el plazo para notificar al socio no puede exceder de 30 días desde que este comunicó a la gerencia.  Al vencimiento, se tiene por acordada la conformidad. </a:t>
            </a:r>
          </a:p>
          <a:p>
            <a:pPr marL="0" indent="0" algn="ctr">
              <a:lnSpc>
                <a:spcPct val="150000"/>
              </a:lnSpc>
              <a:buNone/>
            </a:pPr>
            <a:r>
              <a:rPr lang="es-ES" sz="1800" b="1" dirty="0"/>
              <a:t>El cesionario </a:t>
            </a:r>
          </a:p>
          <a:p>
            <a:pPr>
              <a:lnSpc>
                <a:spcPct val="150000"/>
              </a:lnSpc>
            </a:pPr>
            <a:r>
              <a:rPr lang="es-ES" sz="1800" dirty="0"/>
              <a:t>Solo puede ser excluido por justa causa ( art. 152) - ej. Objeción sobre el precio, -  y conforme a lo dispuesto por at. 91 </a:t>
            </a:r>
          </a:p>
        </p:txBody>
      </p:sp>
      <p:pic>
        <p:nvPicPr>
          <p:cNvPr id="4" name="Imagen 3">
            <a:extLst>
              <a:ext uri="{FF2B5EF4-FFF2-40B4-BE49-F238E27FC236}">
                <a16:creationId xmlns:a16="http://schemas.microsoft.com/office/drawing/2014/main" id="{3E399770-8954-C4AD-0085-D143C08203E8}"/>
              </a:ext>
            </a:extLst>
          </p:cNvPr>
          <p:cNvPicPr>
            <a:picLocks noChangeAspect="1"/>
          </p:cNvPicPr>
          <p:nvPr/>
        </p:nvPicPr>
        <p:blipFill>
          <a:blip r:embed="rId2"/>
          <a:stretch>
            <a:fillRect/>
          </a:stretch>
        </p:blipFill>
        <p:spPr>
          <a:xfrm>
            <a:off x="84406" y="0"/>
            <a:ext cx="11774002" cy="951556"/>
          </a:xfrm>
          <a:prstGeom prst="rect">
            <a:avLst/>
          </a:prstGeom>
        </p:spPr>
      </p:pic>
    </p:spTree>
    <p:extLst>
      <p:ext uri="{BB962C8B-B14F-4D97-AF65-F5344CB8AC3E}">
        <p14:creationId xmlns:p14="http://schemas.microsoft.com/office/powerpoint/2010/main" val="21152126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2ED8D32D-6EE1-4762-63BD-F4BCCB023EAB}"/>
              </a:ext>
            </a:extLst>
          </p:cNvPr>
          <p:cNvSpPr>
            <a:spLocks noGrp="1"/>
          </p:cNvSpPr>
          <p:nvPr>
            <p:ph idx="1"/>
          </p:nvPr>
        </p:nvSpPr>
        <p:spPr>
          <a:xfrm>
            <a:off x="182880" y="804519"/>
            <a:ext cx="11589515" cy="5075775"/>
          </a:xfrm>
        </p:spPr>
        <p:style>
          <a:lnRef idx="1">
            <a:schemeClr val="accent3"/>
          </a:lnRef>
          <a:fillRef idx="2">
            <a:schemeClr val="accent3"/>
          </a:fillRef>
          <a:effectRef idx="1">
            <a:schemeClr val="accent3"/>
          </a:effectRef>
          <a:fontRef idx="minor">
            <a:schemeClr val="dk1"/>
          </a:fontRef>
        </p:style>
        <p:txBody>
          <a:bodyPr/>
          <a:lstStyle/>
          <a:p>
            <a:pPr marL="0" indent="0" algn="ctr">
              <a:buNone/>
            </a:pPr>
            <a:endParaRPr lang="es-ES" b="1" dirty="0"/>
          </a:p>
          <a:p>
            <a:pPr marL="0" indent="0" algn="ctr">
              <a:lnSpc>
                <a:spcPct val="150000"/>
              </a:lnSpc>
              <a:buNone/>
            </a:pPr>
            <a:r>
              <a:rPr lang="es-ES" sz="1800" b="1" dirty="0"/>
              <a:t>Impugnación del precio de la cuota (art 154) </a:t>
            </a:r>
          </a:p>
          <a:p>
            <a:pPr algn="just">
              <a:lnSpc>
                <a:spcPct val="150000"/>
              </a:lnSpc>
            </a:pPr>
            <a:r>
              <a:rPr lang="es-ES" sz="1800" dirty="0"/>
              <a:t>Cuando la conformidad es denegada, se recurre al juez que, con audiencia de la sociedad, acordará si existe justa causa de oposición. </a:t>
            </a:r>
          </a:p>
          <a:p>
            <a:pPr algn="just">
              <a:lnSpc>
                <a:spcPct val="150000"/>
              </a:lnSpc>
            </a:pPr>
            <a:r>
              <a:rPr lang="es-ES" sz="1800" dirty="0"/>
              <a:t>Esta decisión importará la caducidad del derecho de preferencia. </a:t>
            </a:r>
          </a:p>
          <a:p>
            <a:pPr marL="0" indent="0" algn="ctr">
              <a:lnSpc>
                <a:spcPct val="150000"/>
              </a:lnSpc>
              <a:buNone/>
            </a:pPr>
            <a:endParaRPr lang="es-ES" sz="1800" b="1" dirty="0"/>
          </a:p>
          <a:p>
            <a:pPr marL="0" indent="0" algn="ctr">
              <a:lnSpc>
                <a:spcPct val="150000"/>
              </a:lnSpc>
              <a:buNone/>
            </a:pPr>
            <a:r>
              <a:rPr lang="es-ES" sz="1800" b="1" dirty="0"/>
              <a:t>¿ Es posible la Transmisión gratuita? </a:t>
            </a:r>
          </a:p>
          <a:p>
            <a:pPr algn="just">
              <a:lnSpc>
                <a:spcPct val="150000"/>
              </a:lnSpc>
            </a:pPr>
            <a:r>
              <a:rPr lang="es-ES" sz="1800" dirty="0"/>
              <a:t>Si, se puede ejercer el derecho de preferencia en este caso también. El socio interesado deberá ofrecer el valor real de las cuotas que se ceden y en su caso, tasación judicial. </a:t>
            </a:r>
          </a:p>
          <a:p>
            <a:pPr algn="just">
              <a:lnSpc>
                <a:spcPct val="150000"/>
              </a:lnSpc>
            </a:pPr>
            <a:endParaRPr lang="es-ES" sz="1800" dirty="0"/>
          </a:p>
          <a:p>
            <a:pPr algn="just"/>
            <a:endParaRPr lang="es-ES" dirty="0"/>
          </a:p>
        </p:txBody>
      </p:sp>
      <p:pic>
        <p:nvPicPr>
          <p:cNvPr id="4" name="Imagen 3">
            <a:extLst>
              <a:ext uri="{FF2B5EF4-FFF2-40B4-BE49-F238E27FC236}">
                <a16:creationId xmlns:a16="http://schemas.microsoft.com/office/drawing/2014/main" id="{077F20D9-FD7A-0A79-221A-B6725AFE5EF1}"/>
              </a:ext>
            </a:extLst>
          </p:cNvPr>
          <p:cNvPicPr>
            <a:picLocks noChangeAspect="1"/>
          </p:cNvPicPr>
          <p:nvPr/>
        </p:nvPicPr>
        <p:blipFill>
          <a:blip r:embed="rId2"/>
          <a:stretch>
            <a:fillRect/>
          </a:stretch>
        </p:blipFill>
        <p:spPr>
          <a:xfrm>
            <a:off x="0" y="-146539"/>
            <a:ext cx="11772396" cy="951058"/>
          </a:xfrm>
          <a:prstGeom prst="rect">
            <a:avLst/>
          </a:prstGeom>
        </p:spPr>
      </p:pic>
    </p:spTree>
    <p:extLst>
      <p:ext uri="{BB962C8B-B14F-4D97-AF65-F5344CB8AC3E}">
        <p14:creationId xmlns:p14="http://schemas.microsoft.com/office/powerpoint/2010/main" val="13865360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92361139-48F5-6140-6BD5-B68DC4D5C268}"/>
              </a:ext>
            </a:extLst>
          </p:cNvPr>
          <p:cNvSpPr>
            <a:spLocks noGrp="1"/>
          </p:cNvSpPr>
          <p:nvPr>
            <p:ph type="subTitle" idx="1"/>
          </p:nvPr>
        </p:nvSpPr>
        <p:spPr>
          <a:xfrm>
            <a:off x="112974" y="1068952"/>
            <a:ext cx="11656562" cy="4952020"/>
          </a:xfrm>
        </p:spPr>
        <p:style>
          <a:lnRef idx="1">
            <a:schemeClr val="accent3"/>
          </a:lnRef>
          <a:fillRef idx="2">
            <a:schemeClr val="accent3"/>
          </a:fillRef>
          <a:effectRef idx="1">
            <a:schemeClr val="accent3"/>
          </a:effectRef>
          <a:fontRef idx="minor">
            <a:schemeClr val="dk1"/>
          </a:fontRef>
        </p:style>
        <p:txBody>
          <a:bodyPr/>
          <a:lstStyle/>
          <a:p>
            <a:pPr algn="ctr"/>
            <a:r>
              <a:rPr lang="es-ES" b="1" u="sng" dirty="0"/>
              <a:t>Ejecución forzada de cuotas (Art 153, </a:t>
            </a:r>
            <a:r>
              <a:rPr lang="es-ES" b="1" u="sng" cap="none" dirty="0"/>
              <a:t>segundo párrafo) : </a:t>
            </a:r>
          </a:p>
          <a:p>
            <a:pPr marL="285750" indent="-285750" algn="just">
              <a:buFont typeface="Arial" panose="020B0604020202020204" pitchFamily="34" charset="0"/>
              <a:buChar char="•"/>
            </a:pPr>
            <a:r>
              <a:rPr lang="es-ES" cap="none" dirty="0"/>
              <a:t>Los acreedores personales de los socios, pueden ejecutar las cuotas sociales correspondientes a estos y deben seguir el procedimiento establecido en el art. 153. </a:t>
            </a:r>
          </a:p>
          <a:p>
            <a:pPr marL="285750" indent="-285750" algn="just">
              <a:buFont typeface="Arial" panose="020B0604020202020204" pitchFamily="34" charset="0"/>
              <a:buChar char="•"/>
            </a:pPr>
            <a:r>
              <a:rPr lang="es-ES" cap="none" dirty="0"/>
              <a:t>Se regula el régimen de la ejecución forzada de cuotas cuando están  limitadas en su transmisibilidad, dando la opción a la sociedad y a los socios  hasta el ultimo momento ( aun con subasta realizada ) y hasta la ultima oportunidad ( compra por el mismo precio obtenido en la subasta) para adquirir las cuotas ejecutadas ( se llama opción de compra o derecho de preferencia) .  El objeto de esto es evitar el ingreso de terceros a la sociedad, priorizando el carácter personalista de esta.  </a:t>
            </a:r>
          </a:p>
          <a:p>
            <a:pPr marL="285750" indent="-285750" algn="just">
              <a:buFont typeface="Arial" panose="020B0604020202020204" pitchFamily="34" charset="0"/>
              <a:buChar char="•"/>
            </a:pPr>
            <a:r>
              <a:rPr lang="es-ES" cap="none" dirty="0"/>
              <a:t>Este procedimiento consiste en : </a:t>
            </a:r>
          </a:p>
          <a:p>
            <a:pPr marL="342900" indent="-342900" algn="just">
              <a:buAutoNum type="arabicParenR"/>
            </a:pPr>
            <a:r>
              <a:rPr lang="es-ES" cap="none" dirty="0"/>
              <a:t>La resolución judicial que ordena el remate de las cuotas debe ser notificada a la sociedad comuna antelación de 15 días.</a:t>
            </a:r>
          </a:p>
          <a:p>
            <a:pPr marL="342900" indent="-342900" algn="just">
              <a:buAutoNum type="arabicParenR"/>
            </a:pPr>
            <a:r>
              <a:rPr lang="es-ES" cap="none" dirty="0"/>
              <a:t>Durante esos días el acreedor, deudor y sociedad pueden llegar a un acuerdo  sobre la venta de las cuotas embargadas. Si no se llega a un acuerdo sí se realiza la subasta.</a:t>
            </a:r>
          </a:p>
          <a:p>
            <a:pPr marL="285750" indent="-285750" algn="just">
              <a:buFont typeface="Arial" panose="020B0604020202020204" pitchFamily="34" charset="0"/>
              <a:buChar char="•"/>
            </a:pPr>
            <a:endParaRPr lang="es-ES" cap="none" dirty="0"/>
          </a:p>
          <a:p>
            <a:pPr algn="just"/>
            <a:endParaRPr lang="es-ES" dirty="0"/>
          </a:p>
        </p:txBody>
      </p:sp>
      <p:pic>
        <p:nvPicPr>
          <p:cNvPr id="4" name="Imagen 3">
            <a:extLst>
              <a:ext uri="{FF2B5EF4-FFF2-40B4-BE49-F238E27FC236}">
                <a16:creationId xmlns:a16="http://schemas.microsoft.com/office/drawing/2014/main" id="{E4985465-F481-6AB3-3C62-5B6D3CD410D6}"/>
              </a:ext>
            </a:extLst>
          </p:cNvPr>
          <p:cNvPicPr>
            <a:picLocks noChangeAspect="1"/>
          </p:cNvPicPr>
          <p:nvPr/>
        </p:nvPicPr>
        <p:blipFill>
          <a:blip r:embed="rId2"/>
          <a:stretch>
            <a:fillRect/>
          </a:stretch>
        </p:blipFill>
        <p:spPr>
          <a:xfrm>
            <a:off x="112974" y="105700"/>
            <a:ext cx="11656562" cy="963251"/>
          </a:xfrm>
          <a:prstGeom prst="rect">
            <a:avLst/>
          </a:prstGeom>
        </p:spPr>
      </p:pic>
    </p:spTree>
    <p:extLst>
      <p:ext uri="{BB962C8B-B14F-4D97-AF65-F5344CB8AC3E}">
        <p14:creationId xmlns:p14="http://schemas.microsoft.com/office/powerpoint/2010/main" val="1165963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165106B0-6BEE-BCFD-7A56-A5F982CB27F2}"/>
              </a:ext>
            </a:extLst>
          </p:cNvPr>
          <p:cNvPicPr>
            <a:picLocks noChangeAspect="1"/>
          </p:cNvPicPr>
          <p:nvPr/>
        </p:nvPicPr>
        <p:blipFill>
          <a:blip r:embed="rId2"/>
          <a:stretch>
            <a:fillRect/>
          </a:stretch>
        </p:blipFill>
        <p:spPr>
          <a:xfrm>
            <a:off x="169245" y="0"/>
            <a:ext cx="11656562" cy="963251"/>
          </a:xfrm>
          <a:prstGeom prst="rect">
            <a:avLst/>
          </a:prstGeom>
        </p:spPr>
      </p:pic>
      <p:sp>
        <p:nvSpPr>
          <p:cNvPr id="3" name="Marcador de contenido 2">
            <a:extLst>
              <a:ext uri="{FF2B5EF4-FFF2-40B4-BE49-F238E27FC236}">
                <a16:creationId xmlns:a16="http://schemas.microsoft.com/office/drawing/2014/main" id="{6AA78DDA-9BCE-9DC2-B683-D3CC8D4A8597}"/>
              </a:ext>
            </a:extLst>
          </p:cNvPr>
          <p:cNvSpPr>
            <a:spLocks noGrp="1"/>
          </p:cNvSpPr>
          <p:nvPr>
            <p:ph idx="1"/>
          </p:nvPr>
        </p:nvSpPr>
        <p:spPr>
          <a:xfrm>
            <a:off x="309489" y="1153552"/>
            <a:ext cx="11516318" cy="4550896"/>
          </a:xfrm>
        </p:spPr>
        <p:style>
          <a:lnRef idx="1">
            <a:schemeClr val="accent3"/>
          </a:lnRef>
          <a:fillRef idx="2">
            <a:schemeClr val="accent3"/>
          </a:fillRef>
          <a:effectRef idx="1">
            <a:schemeClr val="accent3"/>
          </a:effectRef>
          <a:fontRef idx="minor">
            <a:schemeClr val="dk1"/>
          </a:fontRef>
        </p:style>
        <p:txBody>
          <a:bodyPr/>
          <a:lstStyle/>
          <a:p>
            <a:pPr marL="0" indent="0" algn="ctr">
              <a:buNone/>
            </a:pPr>
            <a:r>
              <a:rPr lang="es-ES" b="1" u="sng" dirty="0"/>
              <a:t>DERECHOS REALES Y MEDIDAS PRECAUTORIAS SOBRE CUOTAS SOCIALES (ART. 156)</a:t>
            </a:r>
          </a:p>
          <a:p>
            <a:pPr algn="just"/>
            <a:r>
              <a:rPr lang="es-ES" sz="1800" dirty="0"/>
              <a:t>Sobre las cuotas sociales puede constituirse : </a:t>
            </a:r>
          </a:p>
          <a:p>
            <a:pPr algn="just">
              <a:buFontTx/>
              <a:buChar char="-"/>
            </a:pPr>
            <a:r>
              <a:rPr lang="es-ES" sz="1800" i="1" dirty="0"/>
              <a:t>Usufructo : </a:t>
            </a:r>
            <a:r>
              <a:rPr lang="es-ES" sz="1800" dirty="0"/>
              <a:t>la calidad de socio corresponde al nudo propietario, mientras que el derecho a percibir las ganancias obtenidas en usufructo son para el usufructuario. </a:t>
            </a:r>
          </a:p>
          <a:p>
            <a:pPr algn="just">
              <a:buFontTx/>
              <a:buChar char="-"/>
            </a:pPr>
            <a:r>
              <a:rPr lang="es-ES" sz="1800" i="1" dirty="0"/>
              <a:t>Prenda </a:t>
            </a:r>
          </a:p>
          <a:p>
            <a:pPr algn="just">
              <a:buFontTx/>
              <a:buChar char="-"/>
            </a:pPr>
            <a:r>
              <a:rPr lang="es-ES" sz="1800" i="1" dirty="0"/>
              <a:t>Embargo judicial </a:t>
            </a:r>
          </a:p>
          <a:p>
            <a:pPr marL="0" indent="0" algn="just">
              <a:buNone/>
            </a:pPr>
            <a:endParaRPr lang="es-ES" sz="1800" i="1" dirty="0"/>
          </a:p>
          <a:p>
            <a:pPr algn="just"/>
            <a:r>
              <a:rPr lang="es-ES" sz="1800" dirty="0"/>
              <a:t>El registro público tiene a su cargo la anotación y cancelación  de estos derechos reales y medidas precautorias ( que se ordenen judicialmente) y solo así serán oponibles frente a terceros </a:t>
            </a:r>
            <a:endParaRPr lang="es-ES" dirty="0"/>
          </a:p>
        </p:txBody>
      </p:sp>
      <p:sp>
        <p:nvSpPr>
          <p:cNvPr id="5" name="Cerrar llave 4">
            <a:extLst>
              <a:ext uri="{FF2B5EF4-FFF2-40B4-BE49-F238E27FC236}">
                <a16:creationId xmlns:a16="http://schemas.microsoft.com/office/drawing/2014/main" id="{835A3F19-C268-A77B-CE51-D6FA78DDA257}"/>
              </a:ext>
            </a:extLst>
          </p:cNvPr>
          <p:cNvSpPr/>
          <p:nvPr/>
        </p:nvSpPr>
        <p:spPr>
          <a:xfrm>
            <a:off x="2841674" y="2968283"/>
            <a:ext cx="379828" cy="963251"/>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
        <p:nvSpPr>
          <p:cNvPr id="6" name="CuadroTexto 5">
            <a:extLst>
              <a:ext uri="{FF2B5EF4-FFF2-40B4-BE49-F238E27FC236}">
                <a16:creationId xmlns:a16="http://schemas.microsoft.com/office/drawing/2014/main" id="{A14483B9-5A96-6C99-35F2-A2DF2ED25A9A}"/>
              </a:ext>
            </a:extLst>
          </p:cNvPr>
          <p:cNvSpPr txBox="1"/>
          <p:nvPr/>
        </p:nvSpPr>
        <p:spPr>
          <a:xfrm>
            <a:off x="3587262" y="3151163"/>
            <a:ext cx="7610621" cy="646331"/>
          </a:xfrm>
          <a:prstGeom prst="rect">
            <a:avLst/>
          </a:prstGeom>
          <a:noFill/>
        </p:spPr>
        <p:txBody>
          <a:bodyPr wrap="square" rtlCol="0">
            <a:spAutoFit/>
          </a:bodyPr>
          <a:lstStyle/>
          <a:p>
            <a:r>
              <a:rPr lang="es-ES" dirty="0"/>
              <a:t>En estos casos, mientras dure la medida , los derechos corresponden al propietario de las cuotas. </a:t>
            </a:r>
          </a:p>
        </p:txBody>
      </p:sp>
    </p:spTree>
    <p:extLst>
      <p:ext uri="{BB962C8B-B14F-4D97-AF65-F5344CB8AC3E}">
        <p14:creationId xmlns:p14="http://schemas.microsoft.com/office/powerpoint/2010/main" val="12211893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98D0C9F-E2FF-8D0D-62C2-7390F6E205FB}"/>
              </a:ext>
            </a:extLst>
          </p:cNvPr>
          <p:cNvSpPr>
            <a:spLocks noGrp="1"/>
          </p:cNvSpPr>
          <p:nvPr>
            <p:ph type="title"/>
          </p:nvPr>
        </p:nvSpPr>
        <p:spPr>
          <a:xfrm>
            <a:off x="126610" y="211015"/>
            <a:ext cx="11648048" cy="900332"/>
          </a:xfrm>
        </p:spPr>
        <p:style>
          <a:lnRef idx="3">
            <a:schemeClr val="lt1"/>
          </a:lnRef>
          <a:fillRef idx="1">
            <a:schemeClr val="accent3"/>
          </a:fillRef>
          <a:effectRef idx="1">
            <a:schemeClr val="accent3"/>
          </a:effectRef>
          <a:fontRef idx="minor">
            <a:schemeClr val="lt1"/>
          </a:fontRef>
        </p:style>
        <p:txBody>
          <a:bodyPr/>
          <a:lstStyle/>
          <a:p>
            <a:pPr algn="ctr"/>
            <a:r>
              <a:rPr lang="es-ES" dirty="0"/>
              <a:t> responsabilidad de los socios </a:t>
            </a:r>
          </a:p>
        </p:txBody>
      </p:sp>
      <p:sp>
        <p:nvSpPr>
          <p:cNvPr id="3" name="Marcador de texto 2">
            <a:extLst>
              <a:ext uri="{FF2B5EF4-FFF2-40B4-BE49-F238E27FC236}">
                <a16:creationId xmlns:a16="http://schemas.microsoft.com/office/drawing/2014/main" id="{C403892B-7A7B-A6F9-D913-0017D2E8A090}"/>
              </a:ext>
            </a:extLst>
          </p:cNvPr>
          <p:cNvSpPr>
            <a:spLocks noGrp="1"/>
          </p:cNvSpPr>
          <p:nvPr>
            <p:ph type="body" idx="1"/>
          </p:nvPr>
        </p:nvSpPr>
        <p:spPr>
          <a:xfrm>
            <a:off x="258484" y="1223889"/>
            <a:ext cx="11648047" cy="4248443"/>
          </a:xfrm>
        </p:spPr>
        <p:style>
          <a:lnRef idx="1">
            <a:schemeClr val="accent3"/>
          </a:lnRef>
          <a:fillRef idx="2">
            <a:schemeClr val="accent3"/>
          </a:fillRef>
          <a:effectRef idx="1">
            <a:schemeClr val="accent3"/>
          </a:effectRef>
          <a:fontRef idx="minor">
            <a:schemeClr val="dk1"/>
          </a:fontRef>
        </p:style>
        <p:txBody>
          <a:bodyPr/>
          <a:lstStyle/>
          <a:p>
            <a:pPr marL="285750" indent="-285750">
              <a:lnSpc>
                <a:spcPct val="150000"/>
              </a:lnSpc>
              <a:buFont typeface="Arial" panose="020B0604020202020204" pitchFamily="34" charset="0"/>
              <a:buChar char="•"/>
            </a:pPr>
            <a:r>
              <a:rPr lang="es-ES" dirty="0"/>
              <a:t> Los socios limitan su responsabilidad a la integración de las cuotas de capital que suscriban o adquieran. </a:t>
            </a:r>
          </a:p>
          <a:p>
            <a:pPr marL="285750" indent="-285750">
              <a:lnSpc>
                <a:spcPct val="150000"/>
              </a:lnSpc>
              <a:buFont typeface="Arial" panose="020B0604020202020204" pitchFamily="34" charset="0"/>
              <a:buChar char="•"/>
            </a:pPr>
            <a:r>
              <a:rPr lang="es-ES" dirty="0"/>
              <a:t>De aquí surge que el patrimonio social es la “garantía directa de los acreedores”, excluyéndose la responsabilidad solidaria o personal. Entonces …. </a:t>
            </a:r>
          </a:p>
          <a:p>
            <a:pPr algn="ctr">
              <a:lnSpc>
                <a:spcPct val="150000"/>
              </a:lnSpc>
            </a:pPr>
            <a:r>
              <a:rPr lang="es-ES" b="1" i="1" dirty="0"/>
              <a:t>En caso de cobro de deudas sociales:  </a:t>
            </a:r>
          </a:p>
          <a:p>
            <a:pPr>
              <a:lnSpc>
                <a:spcPct val="150000"/>
              </a:lnSpc>
            </a:pPr>
            <a:r>
              <a:rPr lang="es-ES" dirty="0"/>
              <a:t>El socio de una SRL no puede ser demandado por un acreedor de la sociedad para el cobro de las mismas y solo puede demandar a la sociedad. </a:t>
            </a:r>
          </a:p>
          <a:p>
            <a:pPr algn="ctr">
              <a:lnSpc>
                <a:spcPct val="150000"/>
              </a:lnSpc>
            </a:pPr>
            <a:r>
              <a:rPr lang="es-ES" b="1" i="1" dirty="0"/>
              <a:t>En caso de quiebra de la sociedad </a:t>
            </a:r>
          </a:p>
          <a:p>
            <a:pPr>
              <a:lnSpc>
                <a:spcPct val="150000"/>
              </a:lnSpc>
            </a:pPr>
            <a:r>
              <a:rPr lang="es-ES" dirty="0"/>
              <a:t>No implica la quiebra la quiebra de cada uno de sus socios . </a:t>
            </a:r>
          </a:p>
        </p:txBody>
      </p:sp>
    </p:spTree>
    <p:extLst>
      <p:ext uri="{BB962C8B-B14F-4D97-AF65-F5344CB8AC3E}">
        <p14:creationId xmlns:p14="http://schemas.microsoft.com/office/powerpoint/2010/main" val="3856248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fade">
                                      <p:cBhvr>
                                        <p:cTn id="13" dur="1000"/>
                                        <p:tgtEl>
                                          <p:spTgt spid="3">
                                            <p:txEl>
                                              <p:pRg st="5" end="5"/>
                                            </p:txEl>
                                          </p:spTgt>
                                        </p:tgtEl>
                                      </p:cBhvr>
                                    </p:animEffect>
                                    <p:anim calcmode="lin" valueType="num">
                                      <p:cBhvr>
                                        <p:cTn id="1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2685A0CE-BFB5-33DB-A8B2-E71BAC44FB9E}"/>
              </a:ext>
            </a:extLst>
          </p:cNvPr>
          <p:cNvPicPr>
            <a:picLocks noChangeAspect="1"/>
          </p:cNvPicPr>
          <p:nvPr/>
        </p:nvPicPr>
        <p:blipFill>
          <a:blip r:embed="rId2"/>
          <a:stretch>
            <a:fillRect/>
          </a:stretch>
        </p:blipFill>
        <p:spPr>
          <a:xfrm>
            <a:off x="258574" y="0"/>
            <a:ext cx="11674852" cy="1140051"/>
          </a:xfrm>
          <a:prstGeom prst="rect">
            <a:avLst/>
          </a:prstGeom>
        </p:spPr>
      </p:pic>
      <p:sp>
        <p:nvSpPr>
          <p:cNvPr id="5" name="CuadroTexto 4">
            <a:extLst>
              <a:ext uri="{FF2B5EF4-FFF2-40B4-BE49-F238E27FC236}">
                <a16:creationId xmlns:a16="http://schemas.microsoft.com/office/drawing/2014/main" id="{C2162931-F7B8-84EB-FF59-3C9E9C21591F}"/>
              </a:ext>
            </a:extLst>
          </p:cNvPr>
          <p:cNvSpPr txBox="1"/>
          <p:nvPr/>
        </p:nvSpPr>
        <p:spPr>
          <a:xfrm>
            <a:off x="309822" y="999374"/>
            <a:ext cx="11774326" cy="5070234"/>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endParaRPr lang="es-ES" b="1" i="1" u="sng" dirty="0"/>
          </a:p>
          <a:p>
            <a:pPr algn="ctr"/>
            <a:r>
              <a:rPr lang="es-ES" b="1" i="1" u="sng" dirty="0"/>
              <a:t>EXCEPCIONES : </a:t>
            </a:r>
          </a:p>
          <a:p>
            <a:pPr algn="ctr"/>
            <a:endParaRPr lang="es-ES" b="1" i="1" u="sng" dirty="0"/>
          </a:p>
          <a:p>
            <a:pPr marL="285750" indent="-285750" algn="just">
              <a:lnSpc>
                <a:spcPct val="150000"/>
              </a:lnSpc>
              <a:buFont typeface="Arial" panose="020B0604020202020204" pitchFamily="34" charset="0"/>
              <a:buChar char="•"/>
            </a:pPr>
            <a:r>
              <a:rPr lang="es-ES" dirty="0"/>
              <a:t>Los socios responden solidaria e ilimitadamente cuando: </a:t>
            </a:r>
          </a:p>
          <a:p>
            <a:pPr algn="just">
              <a:lnSpc>
                <a:spcPct val="150000"/>
              </a:lnSpc>
            </a:pPr>
            <a:endParaRPr lang="es-ES" dirty="0"/>
          </a:p>
          <a:p>
            <a:pPr marL="342900" indent="-342900" algn="just">
              <a:lnSpc>
                <a:spcPct val="150000"/>
              </a:lnSpc>
              <a:buAutoNum type="arabicParenR"/>
            </a:pPr>
            <a:r>
              <a:rPr lang="es-ES" dirty="0"/>
              <a:t>Falten de integrar aportes ( hasta que efectivamente se realicen). </a:t>
            </a:r>
          </a:p>
          <a:p>
            <a:pPr marL="342900" indent="-342900" algn="just">
              <a:lnSpc>
                <a:spcPct val="150000"/>
              </a:lnSpc>
              <a:buAutoNum type="arabicParenR"/>
            </a:pPr>
            <a:endParaRPr lang="es-ES" dirty="0"/>
          </a:p>
          <a:p>
            <a:pPr marL="342900" indent="-342900" algn="just">
              <a:lnSpc>
                <a:spcPct val="150000"/>
              </a:lnSpc>
              <a:buAutoNum type="arabicParenR"/>
            </a:pPr>
            <a:r>
              <a:rPr lang="es-ES" dirty="0"/>
              <a:t>Por la sobrevaluación de aportes en especie</a:t>
            </a:r>
          </a:p>
          <a:p>
            <a:pPr marL="342900" indent="-342900" algn="just">
              <a:lnSpc>
                <a:spcPct val="150000"/>
              </a:lnSpc>
              <a:buAutoNum type="arabicParenR"/>
            </a:pPr>
            <a:endParaRPr lang="es-ES" dirty="0"/>
          </a:p>
          <a:p>
            <a:pPr marL="342900" indent="-342900" algn="just">
              <a:lnSpc>
                <a:spcPct val="150000"/>
              </a:lnSpc>
              <a:buAutoNum type="arabicParenR"/>
            </a:pPr>
            <a:r>
              <a:rPr lang="es-ES" dirty="0"/>
              <a:t>Por fraude de sus socios</a:t>
            </a:r>
          </a:p>
          <a:p>
            <a:pPr marL="342900" indent="-342900" algn="just">
              <a:lnSpc>
                <a:spcPct val="150000"/>
              </a:lnSpc>
              <a:buAutoNum type="arabicParenR"/>
            </a:pPr>
            <a:endParaRPr lang="es-ES" dirty="0"/>
          </a:p>
          <a:p>
            <a:pPr marL="342900" indent="-342900" algn="just">
              <a:lnSpc>
                <a:spcPct val="150000"/>
              </a:lnSpc>
              <a:buAutoNum type="arabicParenR"/>
            </a:pPr>
            <a:r>
              <a:rPr lang="es-ES" dirty="0"/>
              <a:t>Por falta de sigla o abreviatura que indique el tipo social ( responde gerente ).</a:t>
            </a:r>
          </a:p>
          <a:p>
            <a:pPr algn="ctr">
              <a:lnSpc>
                <a:spcPct val="150000"/>
              </a:lnSpc>
            </a:pPr>
            <a:endParaRPr lang="es-ES" sz="2000" dirty="0"/>
          </a:p>
        </p:txBody>
      </p:sp>
    </p:spTree>
    <p:extLst>
      <p:ext uri="{BB962C8B-B14F-4D97-AF65-F5344CB8AC3E}">
        <p14:creationId xmlns:p14="http://schemas.microsoft.com/office/powerpoint/2010/main" val="24393877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FEF463E-1477-D81A-A0D0-AB264B6378DB}"/>
              </a:ext>
            </a:extLst>
          </p:cNvPr>
          <p:cNvSpPr>
            <a:spLocks noGrp="1"/>
          </p:cNvSpPr>
          <p:nvPr>
            <p:ph type="title"/>
          </p:nvPr>
        </p:nvSpPr>
        <p:spPr>
          <a:xfrm>
            <a:off x="390379" y="0"/>
            <a:ext cx="11637497" cy="1012929"/>
          </a:xfrm>
        </p:spPr>
        <p:style>
          <a:lnRef idx="0">
            <a:schemeClr val="accent3"/>
          </a:lnRef>
          <a:fillRef idx="3">
            <a:schemeClr val="accent3"/>
          </a:fillRef>
          <a:effectRef idx="3">
            <a:schemeClr val="accent3"/>
          </a:effectRef>
          <a:fontRef idx="minor">
            <a:schemeClr val="lt1"/>
          </a:fontRef>
        </p:style>
        <p:txBody>
          <a:bodyPr/>
          <a:lstStyle/>
          <a:p>
            <a:pPr algn="ctr"/>
            <a:r>
              <a:rPr lang="es-ES" dirty="0"/>
              <a:t> Aspectos fundamentales </a:t>
            </a:r>
          </a:p>
        </p:txBody>
      </p:sp>
      <p:sp>
        <p:nvSpPr>
          <p:cNvPr id="3" name="Marcador de texto 2">
            <a:extLst>
              <a:ext uri="{FF2B5EF4-FFF2-40B4-BE49-F238E27FC236}">
                <a16:creationId xmlns:a16="http://schemas.microsoft.com/office/drawing/2014/main" id="{7EE4B52F-FDF0-0D33-9AA5-7486AA66AED3}"/>
              </a:ext>
            </a:extLst>
          </p:cNvPr>
          <p:cNvSpPr>
            <a:spLocks noGrp="1"/>
          </p:cNvSpPr>
          <p:nvPr>
            <p:ph type="body" idx="1"/>
          </p:nvPr>
        </p:nvSpPr>
        <p:spPr>
          <a:xfrm>
            <a:off x="390379" y="1128932"/>
            <a:ext cx="11637498" cy="5131191"/>
          </a:xfrm>
        </p:spPr>
        <p:style>
          <a:lnRef idx="1">
            <a:schemeClr val="accent3"/>
          </a:lnRef>
          <a:fillRef idx="2">
            <a:schemeClr val="accent3"/>
          </a:fillRef>
          <a:effectRef idx="1">
            <a:schemeClr val="accent3"/>
          </a:effectRef>
          <a:fontRef idx="minor">
            <a:schemeClr val="dk1"/>
          </a:fontRef>
        </p:style>
        <p:txBody>
          <a:bodyPr>
            <a:noAutofit/>
          </a:bodyPr>
          <a:lstStyle/>
          <a:p>
            <a:pPr marL="285750" indent="-285750">
              <a:lnSpc>
                <a:spcPct val="160000"/>
              </a:lnSpc>
              <a:buFontTx/>
              <a:buChar char="-"/>
            </a:pPr>
            <a:r>
              <a:rPr lang="es-ES" b="1" dirty="0"/>
              <a:t>Concepto</a:t>
            </a:r>
            <a:r>
              <a:rPr lang="es-ES" dirty="0"/>
              <a:t> : Es aquella sociedad de carácter mixto cuyo capital se divide en cuotas y los socios limitan su responsabilidad a  la integración de las cuotas que suscriban o adquieran. </a:t>
            </a:r>
          </a:p>
          <a:p>
            <a:pPr marL="285750" indent="-285750">
              <a:lnSpc>
                <a:spcPct val="160000"/>
              </a:lnSpc>
              <a:buFontTx/>
              <a:buChar char="-"/>
            </a:pPr>
            <a:r>
              <a:rPr lang="es-ES" b="1" dirty="0"/>
              <a:t>Antecedentes:  </a:t>
            </a:r>
            <a:r>
              <a:rPr lang="es-ES" dirty="0"/>
              <a:t>fue incorporada a nuestra legislación por Ley 11.645(1932) y vino a ocupar el espacio entre a sociedad colectiva y la S.A. </a:t>
            </a:r>
          </a:p>
          <a:p>
            <a:pPr marL="285750" indent="-285750">
              <a:lnSpc>
                <a:spcPct val="160000"/>
              </a:lnSpc>
              <a:buFontTx/>
              <a:buChar char="-"/>
            </a:pPr>
            <a:r>
              <a:rPr lang="es-ES" b="1" dirty="0"/>
              <a:t>Fundamento de su creación: </a:t>
            </a:r>
            <a:r>
              <a:rPr lang="es-ES" dirty="0"/>
              <a:t>es la necesidad  de crear un tipo societario con un número reducido de personas vinculadas por lazos de amistad/familia sin quedar sometidas al régimen de las sociedades colectivas o a la rigidez de las S.A.</a:t>
            </a:r>
            <a:endParaRPr lang="es-ES" b="1" dirty="0"/>
          </a:p>
          <a:p>
            <a:pPr marL="285750" indent="-285750">
              <a:lnSpc>
                <a:spcPct val="160000"/>
              </a:lnSpc>
              <a:buFontTx/>
              <a:buChar char="-"/>
            </a:pPr>
            <a:r>
              <a:rPr lang="es-ES" dirty="0"/>
              <a:t>Por lo tanto, son  un tipo de “sociedades de capital”. Esto significa que sus socios solamente deberán responder por el capital que aportaron, sin arriesgar su patrimonio personal. Este beneficio es el principal motivo por el cual las personas que compartirán un proyecto o emprendimiento, eligen constituir este tipo de empresas.</a:t>
            </a:r>
          </a:p>
          <a:p>
            <a:pPr marL="285750" indent="-285750">
              <a:lnSpc>
                <a:spcPct val="160000"/>
              </a:lnSpc>
              <a:buFontTx/>
              <a:buChar char="-"/>
            </a:pPr>
            <a:endParaRPr lang="es-ES" dirty="0"/>
          </a:p>
          <a:p>
            <a:pPr marL="285750" indent="-285750">
              <a:lnSpc>
                <a:spcPct val="160000"/>
              </a:lnSpc>
              <a:buFontTx/>
              <a:buChar char="-"/>
            </a:pPr>
            <a:endParaRPr lang="es-ES" dirty="0"/>
          </a:p>
          <a:p>
            <a:pPr marL="285750" indent="-285750">
              <a:lnSpc>
                <a:spcPct val="160000"/>
              </a:lnSpc>
              <a:buFontTx/>
              <a:buChar char="-"/>
            </a:pPr>
            <a:endParaRPr lang="es-ES" dirty="0"/>
          </a:p>
          <a:p>
            <a:pPr marL="285750" indent="-285750">
              <a:buFontTx/>
              <a:buChar char="-"/>
            </a:pPr>
            <a:endParaRPr lang="es-ES" dirty="0"/>
          </a:p>
          <a:p>
            <a:pPr marL="285750" indent="-285750">
              <a:buFontTx/>
              <a:buChar char="-"/>
            </a:pPr>
            <a:endParaRPr lang="es-ES" dirty="0"/>
          </a:p>
          <a:p>
            <a:pPr marL="285750" indent="-285750">
              <a:buFontTx/>
              <a:buChar char="-"/>
            </a:pPr>
            <a:endParaRPr lang="es-ES" dirty="0"/>
          </a:p>
          <a:p>
            <a:pPr marL="285750" indent="-285750">
              <a:buFontTx/>
              <a:buChar char="-"/>
            </a:pPr>
            <a:endParaRPr lang="es-ES" dirty="0"/>
          </a:p>
          <a:p>
            <a:endParaRPr lang="es-ES" dirty="0"/>
          </a:p>
          <a:p>
            <a:endParaRPr lang="es-ES" dirty="0"/>
          </a:p>
        </p:txBody>
      </p:sp>
    </p:spTree>
    <p:extLst>
      <p:ext uri="{BB962C8B-B14F-4D97-AF65-F5344CB8AC3E}">
        <p14:creationId xmlns:p14="http://schemas.microsoft.com/office/powerpoint/2010/main" val="2421127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id="{520A7FD9-5E61-E2F6-8A3F-AEB5302131D6}"/>
              </a:ext>
            </a:extLst>
          </p:cNvPr>
          <p:cNvSpPr>
            <a:spLocks noGrp="1"/>
          </p:cNvSpPr>
          <p:nvPr>
            <p:ph type="body" idx="1"/>
          </p:nvPr>
        </p:nvSpPr>
        <p:spPr>
          <a:xfrm>
            <a:off x="309488" y="1139483"/>
            <a:ext cx="11882511" cy="4684542"/>
          </a:xfrm>
        </p:spPr>
        <p:style>
          <a:lnRef idx="1">
            <a:schemeClr val="accent3"/>
          </a:lnRef>
          <a:fillRef idx="2">
            <a:schemeClr val="accent3"/>
          </a:fillRef>
          <a:effectRef idx="1">
            <a:schemeClr val="accent3"/>
          </a:effectRef>
          <a:fontRef idx="minor">
            <a:schemeClr val="dk1"/>
          </a:fontRef>
        </p:style>
        <p:txBody>
          <a:bodyPr>
            <a:normAutofit/>
          </a:bodyPr>
          <a:lstStyle/>
          <a:p>
            <a:pPr algn="ctr"/>
            <a:r>
              <a:rPr lang="es-ES" dirty="0"/>
              <a:t> </a:t>
            </a:r>
            <a:r>
              <a:rPr lang="es-ES" b="1" dirty="0"/>
              <a:t>MUERTE DE UN SOCIO ( transmisión mortis causa art. 155) </a:t>
            </a:r>
          </a:p>
          <a:p>
            <a:pPr marL="285750" indent="-285750">
              <a:lnSpc>
                <a:spcPct val="150000"/>
              </a:lnSpc>
              <a:buFont typeface="Arial" panose="020B0604020202020204" pitchFamily="34" charset="0"/>
              <a:buChar char="•"/>
            </a:pPr>
            <a:r>
              <a:rPr lang="es-ES" dirty="0"/>
              <a:t>En el contrato social los socios pueden establecer que , en caso de fallecimiento de alguno de ellos, la sociedad pueda ser continuada por sus herederos.</a:t>
            </a:r>
          </a:p>
          <a:p>
            <a:pPr marL="285750" indent="-285750">
              <a:lnSpc>
                <a:spcPct val="150000"/>
              </a:lnSpc>
              <a:buFont typeface="Arial" panose="020B0604020202020204" pitchFamily="34" charset="0"/>
              <a:buChar char="•"/>
            </a:pPr>
            <a:r>
              <a:rPr lang="es-ES" dirty="0"/>
              <a:t>La incorporación del heredero se hará cuando acredite su calidad de tal ( por declaratoria de herederos).</a:t>
            </a:r>
          </a:p>
          <a:p>
            <a:pPr marL="285750" indent="-285750">
              <a:lnSpc>
                <a:spcPct val="150000"/>
              </a:lnSpc>
              <a:buFont typeface="Arial" panose="020B0604020202020204" pitchFamily="34" charset="0"/>
              <a:buChar char="•"/>
            </a:pPr>
            <a:r>
              <a:rPr lang="es-ES" dirty="0"/>
              <a:t>Las limitaciones a la transmisibilidad de las cuotas le son inoponibles a  los herederos dentro de los tres meses de su incorporación. </a:t>
            </a:r>
          </a:p>
          <a:p>
            <a:pPr marL="285750" indent="-285750">
              <a:lnSpc>
                <a:spcPct val="150000"/>
              </a:lnSpc>
              <a:buFont typeface="Arial" panose="020B0604020202020204" pitchFamily="34" charset="0"/>
              <a:buChar char="•"/>
            </a:pPr>
            <a:r>
              <a:rPr lang="es-ES" dirty="0"/>
              <a:t>Los herederos pueden ceder sus cuotas y en caso de que el mismo quisiera venderlas, el resto de los socios tienen opción de comprar ( prioridad) </a:t>
            </a:r>
          </a:p>
          <a:p>
            <a:endParaRPr lang="es-ES" dirty="0"/>
          </a:p>
        </p:txBody>
      </p:sp>
      <p:pic>
        <p:nvPicPr>
          <p:cNvPr id="4" name="Imagen 3">
            <a:extLst>
              <a:ext uri="{FF2B5EF4-FFF2-40B4-BE49-F238E27FC236}">
                <a16:creationId xmlns:a16="http://schemas.microsoft.com/office/drawing/2014/main" id="{CECF0375-1553-BBCB-57AF-23BEDA48EFDC}"/>
              </a:ext>
            </a:extLst>
          </p:cNvPr>
          <p:cNvPicPr>
            <a:picLocks noChangeAspect="1"/>
          </p:cNvPicPr>
          <p:nvPr/>
        </p:nvPicPr>
        <p:blipFill>
          <a:blip r:embed="rId2"/>
          <a:stretch>
            <a:fillRect/>
          </a:stretch>
        </p:blipFill>
        <p:spPr>
          <a:xfrm>
            <a:off x="309488" y="0"/>
            <a:ext cx="11680948" cy="1140051"/>
          </a:xfrm>
          <a:prstGeom prst="rect">
            <a:avLst/>
          </a:prstGeom>
        </p:spPr>
      </p:pic>
    </p:spTree>
    <p:extLst>
      <p:ext uri="{BB962C8B-B14F-4D97-AF65-F5344CB8AC3E}">
        <p14:creationId xmlns:p14="http://schemas.microsoft.com/office/powerpoint/2010/main" val="16254915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id="{81136DBE-DEBD-0F8C-1185-F2F51E805042}"/>
              </a:ext>
            </a:extLst>
          </p:cNvPr>
          <p:cNvSpPr>
            <a:spLocks noGrp="1"/>
          </p:cNvSpPr>
          <p:nvPr>
            <p:ph type="body" idx="1"/>
          </p:nvPr>
        </p:nvSpPr>
        <p:spPr>
          <a:xfrm>
            <a:off x="393894" y="858130"/>
            <a:ext cx="11535509" cy="5050302"/>
          </a:xfrm>
        </p:spPr>
        <p:style>
          <a:lnRef idx="1">
            <a:schemeClr val="accent3"/>
          </a:lnRef>
          <a:fillRef idx="2">
            <a:schemeClr val="accent3"/>
          </a:fillRef>
          <a:effectRef idx="1">
            <a:schemeClr val="accent3"/>
          </a:effectRef>
          <a:fontRef idx="minor">
            <a:schemeClr val="dk1"/>
          </a:fontRef>
        </p:style>
        <p:txBody>
          <a:bodyPr>
            <a:normAutofit/>
          </a:bodyPr>
          <a:lstStyle/>
          <a:p>
            <a:pPr algn="ctr">
              <a:lnSpc>
                <a:spcPct val="160000"/>
              </a:lnSpc>
            </a:pPr>
            <a:r>
              <a:rPr lang="es-ES" b="1" dirty="0"/>
              <a:t>GERENCIA (Art 157) </a:t>
            </a:r>
          </a:p>
          <a:p>
            <a:pPr marL="285750" indent="-285750" algn="just">
              <a:lnSpc>
                <a:spcPct val="160000"/>
              </a:lnSpc>
              <a:buFont typeface="Arial" panose="020B0604020202020204" pitchFamily="34" charset="0"/>
              <a:buChar char="•"/>
            </a:pPr>
            <a:r>
              <a:rPr lang="es-ES" dirty="0"/>
              <a:t>Puede haber gerentes ( plural)  o uno solo ( en el caso de gerencia unipersonal). En el primer caso , la administración puede ser : </a:t>
            </a:r>
          </a:p>
          <a:p>
            <a:pPr marL="285750" indent="-285750" algn="just">
              <a:lnSpc>
                <a:spcPct val="160000"/>
              </a:lnSpc>
              <a:buFontTx/>
              <a:buChar char="-"/>
            </a:pPr>
            <a:r>
              <a:rPr lang="es-ES" i="1" dirty="0"/>
              <a:t>Indistinta: </a:t>
            </a:r>
            <a:r>
              <a:rPr lang="es-ES" dirty="0"/>
              <a:t>Los actos de administración y representación están a cargo de cualquiera de ellos.</a:t>
            </a:r>
          </a:p>
          <a:p>
            <a:pPr marL="285750" indent="-285750" algn="just">
              <a:lnSpc>
                <a:spcPct val="160000"/>
              </a:lnSpc>
              <a:buFontTx/>
              <a:buChar char="-"/>
            </a:pPr>
            <a:r>
              <a:rPr lang="es-ES" i="1" dirty="0"/>
              <a:t>Conjunta</a:t>
            </a:r>
            <a:r>
              <a:rPr lang="es-ES" dirty="0"/>
              <a:t>: para que esos actos tengan validez deben ser firmados por todos los gerentes. </a:t>
            </a:r>
          </a:p>
          <a:p>
            <a:pPr marL="285750" indent="-285750" algn="just">
              <a:lnSpc>
                <a:spcPct val="160000"/>
              </a:lnSpc>
              <a:buFontTx/>
              <a:buChar char="-"/>
            </a:pPr>
            <a:r>
              <a:rPr lang="es-ES" i="1" dirty="0"/>
              <a:t>Colegiada: </a:t>
            </a:r>
            <a:r>
              <a:rPr lang="es-ES" dirty="0"/>
              <a:t>solo un gerente esta a cargo de la representación y los actos de administración son por el voto de la mayoría. </a:t>
            </a:r>
          </a:p>
          <a:p>
            <a:pPr marL="285750" indent="-285750" algn="just">
              <a:lnSpc>
                <a:spcPct val="160000"/>
              </a:lnSpc>
              <a:buFont typeface="Arial" panose="020B0604020202020204" pitchFamily="34" charset="0"/>
              <a:buChar char="•"/>
            </a:pPr>
            <a:r>
              <a:rPr lang="es-ES" dirty="0"/>
              <a:t>Son designados por los socios ( en el contrato o por una asamblea posterior) , por tiempo determinado o indeterminado. Esa designación debe inscribirse en el Registro Publico. </a:t>
            </a:r>
          </a:p>
          <a:p>
            <a:pPr marL="285750" indent="-285750">
              <a:buFont typeface="Arial" panose="020B0604020202020204" pitchFamily="34" charset="0"/>
              <a:buChar char="•"/>
            </a:pPr>
            <a:endParaRPr lang="es-ES" dirty="0"/>
          </a:p>
        </p:txBody>
      </p:sp>
      <p:pic>
        <p:nvPicPr>
          <p:cNvPr id="6" name="Imagen 5">
            <a:extLst>
              <a:ext uri="{FF2B5EF4-FFF2-40B4-BE49-F238E27FC236}">
                <a16:creationId xmlns:a16="http://schemas.microsoft.com/office/drawing/2014/main" id="{CD7B597E-2BA7-79FB-6660-722E24FFE183}"/>
              </a:ext>
            </a:extLst>
          </p:cNvPr>
          <p:cNvPicPr>
            <a:picLocks noChangeAspect="1"/>
          </p:cNvPicPr>
          <p:nvPr/>
        </p:nvPicPr>
        <p:blipFill>
          <a:blip r:embed="rId2"/>
          <a:stretch>
            <a:fillRect/>
          </a:stretch>
        </p:blipFill>
        <p:spPr>
          <a:xfrm>
            <a:off x="108234" y="0"/>
            <a:ext cx="11821169" cy="963251"/>
          </a:xfrm>
          <a:prstGeom prst="rect">
            <a:avLst/>
          </a:prstGeom>
        </p:spPr>
      </p:pic>
    </p:spTree>
    <p:extLst>
      <p:ext uri="{BB962C8B-B14F-4D97-AF65-F5344CB8AC3E}">
        <p14:creationId xmlns:p14="http://schemas.microsoft.com/office/powerpoint/2010/main" val="2383820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3023BD7C-8280-2001-DB30-FBE35E23F984}"/>
              </a:ext>
            </a:extLst>
          </p:cNvPr>
          <p:cNvSpPr>
            <a:spLocks noGrp="1"/>
          </p:cNvSpPr>
          <p:nvPr>
            <p:ph type="subTitle" idx="1"/>
          </p:nvPr>
        </p:nvSpPr>
        <p:spPr>
          <a:xfrm>
            <a:off x="154745" y="1139483"/>
            <a:ext cx="11821169" cy="4121833"/>
          </a:xfrm>
        </p:spPr>
        <p:style>
          <a:lnRef idx="1">
            <a:schemeClr val="accent3"/>
          </a:lnRef>
          <a:fillRef idx="2">
            <a:schemeClr val="accent3"/>
          </a:fillRef>
          <a:effectRef idx="1">
            <a:schemeClr val="accent3"/>
          </a:effectRef>
          <a:fontRef idx="minor">
            <a:schemeClr val="dk1"/>
          </a:fontRef>
        </p:style>
        <p:txBody>
          <a:bodyPr/>
          <a:lstStyle/>
          <a:p>
            <a:pPr marL="285750" indent="-285750">
              <a:buFont typeface="Arial" panose="020B0604020202020204" pitchFamily="34" charset="0"/>
              <a:buChar char="•"/>
            </a:pPr>
            <a:r>
              <a:rPr lang="es-ES" cap="none" dirty="0"/>
              <a:t> En cuanto a derechos y obligaciones, están en igualdad de condiciones que los directores de la S.A. y no pueden realizar actos que impliquen una competencia con la sociedad. sin embargo, si incumplen con sus obligaciones responden por los daños y perjuicios que generen.</a:t>
            </a:r>
          </a:p>
          <a:p>
            <a:pPr algn="ctr"/>
            <a:r>
              <a:rPr lang="es-ES" b="1" cap="none" dirty="0"/>
              <a:t>Revocabilidad: </a:t>
            </a:r>
          </a:p>
          <a:p>
            <a:pPr marL="285750" indent="-285750">
              <a:buFont typeface="Arial" panose="020B0604020202020204" pitchFamily="34" charset="0"/>
              <a:buChar char="•"/>
            </a:pPr>
            <a:r>
              <a:rPr lang="es-ES" cap="none" dirty="0"/>
              <a:t>Los gerentes pueden ser revocados sin justa causa, salvo que su designación haya sido condición expresa en la constitución ( en ese caso deben invocar causal).  En ese ultimo caso se aplica el art 129. </a:t>
            </a:r>
          </a:p>
          <a:p>
            <a:endParaRPr lang="es-ES" dirty="0"/>
          </a:p>
        </p:txBody>
      </p:sp>
      <p:pic>
        <p:nvPicPr>
          <p:cNvPr id="4" name="Imagen 3">
            <a:extLst>
              <a:ext uri="{FF2B5EF4-FFF2-40B4-BE49-F238E27FC236}">
                <a16:creationId xmlns:a16="http://schemas.microsoft.com/office/drawing/2014/main" id="{AC57449F-5CAE-8E0E-0020-5C23E11D0AE7}"/>
              </a:ext>
            </a:extLst>
          </p:cNvPr>
          <p:cNvPicPr>
            <a:picLocks noChangeAspect="1"/>
          </p:cNvPicPr>
          <p:nvPr/>
        </p:nvPicPr>
        <p:blipFill>
          <a:blip r:embed="rId2"/>
          <a:stretch>
            <a:fillRect/>
          </a:stretch>
        </p:blipFill>
        <p:spPr>
          <a:xfrm>
            <a:off x="0" y="0"/>
            <a:ext cx="11821169" cy="963251"/>
          </a:xfrm>
          <a:prstGeom prst="rect">
            <a:avLst/>
          </a:prstGeom>
        </p:spPr>
      </p:pic>
    </p:spTree>
    <p:extLst>
      <p:ext uri="{BB962C8B-B14F-4D97-AF65-F5344CB8AC3E}">
        <p14:creationId xmlns:p14="http://schemas.microsoft.com/office/powerpoint/2010/main" val="39929544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6B8BE19-E51C-CB59-CA02-A58A1862631C}"/>
              </a:ext>
            </a:extLst>
          </p:cNvPr>
          <p:cNvSpPr>
            <a:spLocks noGrp="1"/>
          </p:cNvSpPr>
          <p:nvPr>
            <p:ph type="ctrTitle"/>
          </p:nvPr>
        </p:nvSpPr>
        <p:spPr>
          <a:xfrm>
            <a:off x="450166" y="313489"/>
            <a:ext cx="11155679" cy="783791"/>
          </a:xfrm>
        </p:spPr>
        <p:style>
          <a:lnRef idx="3">
            <a:schemeClr val="lt1"/>
          </a:lnRef>
          <a:fillRef idx="1">
            <a:schemeClr val="accent3"/>
          </a:fillRef>
          <a:effectRef idx="1">
            <a:schemeClr val="accent3"/>
          </a:effectRef>
          <a:fontRef idx="minor">
            <a:schemeClr val="lt1"/>
          </a:fontRef>
        </p:style>
        <p:txBody>
          <a:bodyPr>
            <a:normAutofit/>
          </a:bodyPr>
          <a:lstStyle/>
          <a:p>
            <a:pPr algn="ctr"/>
            <a:r>
              <a:rPr lang="es-ES" sz="3600" dirty="0"/>
              <a:t>Fiscalización de la sociedad (a</a:t>
            </a:r>
            <a:r>
              <a:rPr lang="es-ES" sz="3600" cap="none" dirty="0"/>
              <a:t>rt</a:t>
            </a:r>
            <a:r>
              <a:rPr lang="es-ES" sz="3600" dirty="0"/>
              <a:t> 158 )</a:t>
            </a:r>
          </a:p>
        </p:txBody>
      </p:sp>
      <p:sp>
        <p:nvSpPr>
          <p:cNvPr id="3" name="Subtítulo 2">
            <a:extLst>
              <a:ext uri="{FF2B5EF4-FFF2-40B4-BE49-F238E27FC236}">
                <a16:creationId xmlns:a16="http://schemas.microsoft.com/office/drawing/2014/main" id="{06E6A8DD-2A3D-B96F-FF9E-789397C8EDF6}"/>
              </a:ext>
            </a:extLst>
          </p:cNvPr>
          <p:cNvSpPr>
            <a:spLocks noGrp="1"/>
          </p:cNvSpPr>
          <p:nvPr>
            <p:ph type="subTitle" idx="1"/>
          </p:nvPr>
        </p:nvSpPr>
        <p:spPr>
          <a:xfrm>
            <a:off x="450165" y="1223889"/>
            <a:ext cx="11282289" cy="4557933"/>
          </a:xfrm>
        </p:spPr>
        <p:style>
          <a:lnRef idx="1">
            <a:schemeClr val="accent3"/>
          </a:lnRef>
          <a:fillRef idx="2">
            <a:schemeClr val="accent3"/>
          </a:fillRef>
          <a:effectRef idx="1">
            <a:schemeClr val="accent3"/>
          </a:effectRef>
          <a:fontRef idx="minor">
            <a:schemeClr val="dk1"/>
          </a:fontRef>
        </p:style>
        <p:txBody>
          <a:bodyPr/>
          <a:lstStyle/>
          <a:p>
            <a:pPr marL="285750" indent="-285750" algn="just">
              <a:lnSpc>
                <a:spcPct val="150000"/>
              </a:lnSpc>
              <a:buFont typeface="Arial" panose="020B0604020202020204" pitchFamily="34" charset="0"/>
              <a:buChar char="•"/>
            </a:pPr>
            <a:r>
              <a:rPr lang="es-ES" cap="none" dirty="0"/>
              <a:t>Las funciones de este órgano están delimitadas en el instrumento de constitución y se le aplica supletoriamente el régimen de S.A. </a:t>
            </a:r>
          </a:p>
          <a:p>
            <a:pPr marL="285750" indent="-285750" algn="just">
              <a:lnSpc>
                <a:spcPct val="150000"/>
              </a:lnSpc>
              <a:buFont typeface="Arial" panose="020B0604020202020204" pitchFamily="34" charset="0"/>
              <a:buChar char="•"/>
            </a:pPr>
            <a:r>
              <a:rPr lang="es-ES" cap="none" dirty="0"/>
              <a:t>Conforme al art. 55 , los socios tienen derecho a ejercer una fiscalización interna con la facultad de examinar los libros, papeles sociales y recabar del administrador los informes que requiera. </a:t>
            </a:r>
            <a:endParaRPr lang="es-ES" dirty="0"/>
          </a:p>
          <a:p>
            <a:pPr marL="285750" indent="-285750" algn="just">
              <a:lnSpc>
                <a:spcPct val="150000"/>
              </a:lnSpc>
              <a:buFont typeface="Arial" panose="020B0604020202020204" pitchFamily="34" charset="0"/>
              <a:buChar char="•"/>
            </a:pPr>
            <a:r>
              <a:rPr lang="es-ES" b="1" dirty="0"/>
              <a:t>S.R.L. COMUN </a:t>
            </a:r>
            <a:r>
              <a:rPr lang="es-ES" b="1" cap="none" dirty="0"/>
              <a:t>- </a:t>
            </a:r>
            <a:r>
              <a:rPr lang="es-ES" cap="none" dirty="0"/>
              <a:t>En este caso, el órgano de fiscalización es optativo (sindicatura o consejo de vigilancia).</a:t>
            </a:r>
          </a:p>
          <a:p>
            <a:pPr marL="285750" indent="-285750" algn="just">
              <a:lnSpc>
                <a:spcPct val="150000"/>
              </a:lnSpc>
              <a:buFont typeface="Arial" panose="020B0604020202020204" pitchFamily="34" charset="0"/>
              <a:buChar char="•"/>
            </a:pPr>
            <a:r>
              <a:rPr lang="es-ES" b="1" dirty="0"/>
              <a:t>S.R.L. ESPECIAL -</a:t>
            </a:r>
            <a:r>
              <a:rPr lang="es-ES" dirty="0"/>
              <a:t> </a:t>
            </a:r>
            <a:r>
              <a:rPr lang="es-ES" cap="none" dirty="0"/>
              <a:t>En este caso , el órgano de fiscalización es obligatoria y no pueden tener una fiscalización interna ( salvo pacto en contrario). Ver art 299, </a:t>
            </a:r>
            <a:r>
              <a:rPr lang="es-ES" cap="none" dirty="0" err="1"/>
              <a:t>inc</a:t>
            </a:r>
            <a:r>
              <a:rPr lang="es-ES" cap="none" dirty="0"/>
              <a:t> 2 </a:t>
            </a:r>
            <a:endParaRPr lang="es-ES" dirty="0"/>
          </a:p>
        </p:txBody>
      </p:sp>
    </p:spTree>
    <p:extLst>
      <p:ext uri="{BB962C8B-B14F-4D97-AF65-F5344CB8AC3E}">
        <p14:creationId xmlns:p14="http://schemas.microsoft.com/office/powerpoint/2010/main" val="2032710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B50A191-F32E-B73E-3425-3A55C5F5787D}"/>
              </a:ext>
            </a:extLst>
          </p:cNvPr>
          <p:cNvSpPr>
            <a:spLocks noGrp="1"/>
          </p:cNvSpPr>
          <p:nvPr>
            <p:ph type="ctrTitle"/>
          </p:nvPr>
        </p:nvSpPr>
        <p:spPr>
          <a:xfrm>
            <a:off x="295421" y="98474"/>
            <a:ext cx="11268221" cy="640436"/>
          </a:xfrm>
        </p:spPr>
        <p:style>
          <a:lnRef idx="3">
            <a:schemeClr val="lt1"/>
          </a:lnRef>
          <a:fillRef idx="1">
            <a:schemeClr val="accent3"/>
          </a:fillRef>
          <a:effectRef idx="1">
            <a:schemeClr val="accent3"/>
          </a:effectRef>
          <a:fontRef idx="minor">
            <a:schemeClr val="lt1"/>
          </a:fontRef>
        </p:style>
        <p:txBody>
          <a:bodyPr>
            <a:normAutofit/>
          </a:bodyPr>
          <a:lstStyle/>
          <a:p>
            <a:pPr algn="ctr"/>
            <a:r>
              <a:rPr lang="es-ES" sz="3600" dirty="0"/>
              <a:t>ORGANO DE GOBIERNO : SOCIOS </a:t>
            </a:r>
          </a:p>
        </p:txBody>
      </p:sp>
      <p:sp>
        <p:nvSpPr>
          <p:cNvPr id="3" name="Subtítulo 2">
            <a:extLst>
              <a:ext uri="{FF2B5EF4-FFF2-40B4-BE49-F238E27FC236}">
                <a16:creationId xmlns:a16="http://schemas.microsoft.com/office/drawing/2014/main" id="{AD18C240-3A37-B0BB-7AA5-E684B637069E}"/>
              </a:ext>
            </a:extLst>
          </p:cNvPr>
          <p:cNvSpPr>
            <a:spLocks noGrp="1"/>
          </p:cNvSpPr>
          <p:nvPr>
            <p:ph type="subTitle" idx="1"/>
          </p:nvPr>
        </p:nvSpPr>
        <p:spPr>
          <a:xfrm>
            <a:off x="295421" y="928468"/>
            <a:ext cx="11366696" cy="5092504"/>
          </a:xfrm>
        </p:spPr>
        <p:style>
          <a:lnRef idx="1">
            <a:schemeClr val="accent3"/>
          </a:lnRef>
          <a:fillRef idx="2">
            <a:schemeClr val="accent3"/>
          </a:fillRef>
          <a:effectRef idx="1">
            <a:schemeClr val="accent3"/>
          </a:effectRef>
          <a:fontRef idx="minor">
            <a:schemeClr val="dk1"/>
          </a:fontRef>
        </p:style>
        <p:txBody>
          <a:bodyPr/>
          <a:lstStyle/>
          <a:p>
            <a:pPr marL="285750" indent="-285750" algn="just">
              <a:lnSpc>
                <a:spcPct val="150000"/>
              </a:lnSpc>
              <a:buFont typeface="Arial" panose="020B0604020202020204" pitchFamily="34" charset="0"/>
              <a:buChar char="•"/>
            </a:pPr>
            <a:r>
              <a:rPr lang="es-ES" cap="none" dirty="0"/>
              <a:t>En principio, rige la autonomía de los socios para tomar decisiones, pudiendo elegir la manera de deliberar y adoptar acuerdos sociales ( manifestándolo pro escrito en el contrato). </a:t>
            </a:r>
          </a:p>
          <a:p>
            <a:pPr marL="285750" indent="-285750" algn="just">
              <a:lnSpc>
                <a:spcPct val="150000"/>
              </a:lnSpc>
              <a:buFont typeface="Arial" panose="020B0604020202020204" pitchFamily="34" charset="0"/>
              <a:buChar char="•"/>
            </a:pPr>
            <a:r>
              <a:rPr lang="es-ES" cap="none" dirty="0"/>
              <a:t>Sin embargo, en el caso que en el contrato no este regulado, el conjunto de socios puede utilizar tres sistemas: (art. 159) </a:t>
            </a:r>
          </a:p>
          <a:p>
            <a:pPr algn="just">
              <a:lnSpc>
                <a:spcPct val="150000"/>
              </a:lnSpc>
            </a:pPr>
            <a:r>
              <a:rPr lang="es-ES" cap="none" dirty="0"/>
              <a:t>1</a:t>
            </a:r>
            <a:r>
              <a:rPr lang="es-ES" i="1" cap="none" dirty="0"/>
              <a:t>) De consulta</a:t>
            </a:r>
            <a:r>
              <a:rPr lang="es-ES" cap="none" dirty="0"/>
              <a:t>: la gerencia consulta por medio fehaciente a cada socio para que den su voto en determinado tema. </a:t>
            </a:r>
          </a:p>
          <a:p>
            <a:pPr algn="just">
              <a:lnSpc>
                <a:spcPct val="150000"/>
              </a:lnSpc>
            </a:pPr>
            <a:r>
              <a:rPr lang="es-ES" cap="none" dirty="0"/>
              <a:t>II) </a:t>
            </a:r>
            <a:r>
              <a:rPr lang="es-ES" i="1" cap="none" dirty="0"/>
              <a:t>Declaración escrita conjunta</a:t>
            </a:r>
            <a:r>
              <a:rPr lang="es-ES" cap="none" dirty="0"/>
              <a:t>: Todos los socios expresan su voto en un mismo instrumento </a:t>
            </a:r>
          </a:p>
          <a:p>
            <a:pPr algn="just">
              <a:lnSpc>
                <a:spcPct val="150000"/>
              </a:lnSpc>
            </a:pPr>
            <a:r>
              <a:rPr lang="es-ES" i="1" cap="none" dirty="0"/>
              <a:t>III) Asamblea: </a:t>
            </a:r>
            <a:r>
              <a:rPr lang="es-ES" cap="none" dirty="0"/>
              <a:t>se realiza una reunión de socios donde se delibera , se expresa el sentido de los votos y se toman decisiones, rigiéndose por las normas de las S.A.. Es la mas común y es obligatoria en el caso de las S.RL. Con capital superior a los 10.000.000 para la aprobación de los  estados contables </a:t>
            </a:r>
          </a:p>
          <a:p>
            <a:pPr marL="285750" indent="-285750" algn="just">
              <a:buFont typeface="Arial" panose="020B0604020202020204" pitchFamily="34" charset="0"/>
              <a:buChar char="•"/>
            </a:pPr>
            <a:endParaRPr lang="es-ES" sz="2000" cap="none" dirty="0"/>
          </a:p>
          <a:p>
            <a:pPr algn="ctr"/>
            <a:endParaRPr lang="es-ES" cap="none" dirty="0"/>
          </a:p>
        </p:txBody>
      </p:sp>
    </p:spTree>
    <p:extLst>
      <p:ext uri="{BB962C8B-B14F-4D97-AF65-F5344CB8AC3E}">
        <p14:creationId xmlns:p14="http://schemas.microsoft.com/office/powerpoint/2010/main" val="37030971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61BA29EF-0EFB-9D70-88D3-A95B82FE2CCB}"/>
              </a:ext>
            </a:extLst>
          </p:cNvPr>
          <p:cNvSpPr>
            <a:spLocks noGrp="1"/>
          </p:cNvSpPr>
          <p:nvPr>
            <p:ph type="subTitle" idx="1"/>
          </p:nvPr>
        </p:nvSpPr>
        <p:spPr>
          <a:xfrm>
            <a:off x="264685" y="1128271"/>
            <a:ext cx="11296866" cy="4681686"/>
          </a:xfrm>
        </p:spPr>
        <p:style>
          <a:lnRef idx="1">
            <a:schemeClr val="accent3"/>
          </a:lnRef>
          <a:fillRef idx="2">
            <a:schemeClr val="accent3"/>
          </a:fillRef>
          <a:effectRef idx="1">
            <a:schemeClr val="accent3"/>
          </a:effectRef>
          <a:fontRef idx="minor">
            <a:schemeClr val="dk1"/>
          </a:fontRef>
        </p:style>
        <p:txBody>
          <a:bodyPr>
            <a:normAutofit/>
          </a:bodyPr>
          <a:lstStyle/>
          <a:p>
            <a:pPr algn="ctr">
              <a:lnSpc>
                <a:spcPct val="150000"/>
              </a:lnSpc>
            </a:pPr>
            <a:r>
              <a:rPr lang="es-ES" b="1" u="sng" dirty="0"/>
              <a:t>RESOLUCIONES SOCIALES (Art.159 y 160) </a:t>
            </a:r>
          </a:p>
          <a:p>
            <a:pPr marL="285750" indent="-285750" algn="just">
              <a:lnSpc>
                <a:spcPct val="150000"/>
              </a:lnSpc>
              <a:buFont typeface="Arial" panose="020B0604020202020204" pitchFamily="34" charset="0"/>
              <a:buChar char="•"/>
            </a:pPr>
            <a:r>
              <a:rPr lang="es-ES" cap="none" dirty="0"/>
              <a:t>En el contrato se dispondrá sobre la forma de deliberar y acordar. </a:t>
            </a:r>
          </a:p>
          <a:p>
            <a:pPr marL="285750" indent="-285750" algn="just">
              <a:lnSpc>
                <a:spcPct val="150000"/>
              </a:lnSpc>
              <a:buFont typeface="Arial" panose="020B0604020202020204" pitchFamily="34" charset="0"/>
              <a:buChar char="•"/>
            </a:pPr>
            <a:r>
              <a:rPr lang="es-ES" cap="none" dirty="0"/>
              <a:t>En su defecto, son validas las resoluciones sociales que se realicen por </a:t>
            </a:r>
            <a:r>
              <a:rPr lang="es-ES" b="1" cap="none" dirty="0"/>
              <a:t>consulta </a:t>
            </a:r>
            <a:r>
              <a:rPr lang="es-ES" cap="none" dirty="0"/>
              <a:t>a los socios y que se adopten con el voto de los socios comunicados a al gerencia a través de cualquier medio que garantice su autenticidad. </a:t>
            </a:r>
          </a:p>
          <a:p>
            <a:pPr algn="ctr">
              <a:lnSpc>
                <a:spcPct val="150000"/>
              </a:lnSpc>
            </a:pPr>
            <a:r>
              <a:rPr lang="es-ES" b="1" cap="none" dirty="0"/>
              <a:t>Asambleas : </a:t>
            </a:r>
          </a:p>
          <a:p>
            <a:pPr algn="just">
              <a:lnSpc>
                <a:spcPct val="150000"/>
              </a:lnSpc>
            </a:pPr>
            <a:r>
              <a:rPr lang="es-ES" cap="none" dirty="0"/>
              <a:t>Estas pueden ser comunes o especiales. En las sociedades cuyo capital supera el importe fijado en el art. 899, inc. Segundo , los socios resolverán sobre los estados contables de ejercicio y se aplican las normas de la S.A. </a:t>
            </a:r>
          </a:p>
          <a:p>
            <a:pPr algn="just">
              <a:lnSpc>
                <a:spcPct val="150000"/>
              </a:lnSpc>
            </a:pPr>
            <a:r>
              <a:rPr lang="es-ES" cap="none" dirty="0"/>
              <a:t>Las resoluciones que no se adopten en asamblea constaran en el libro del art. 73 de actas firmadas por gerentes y se harán constar las respuestas y los documentos en que consten. </a:t>
            </a:r>
          </a:p>
        </p:txBody>
      </p:sp>
      <p:pic>
        <p:nvPicPr>
          <p:cNvPr id="4" name="Imagen 3">
            <a:extLst>
              <a:ext uri="{FF2B5EF4-FFF2-40B4-BE49-F238E27FC236}">
                <a16:creationId xmlns:a16="http://schemas.microsoft.com/office/drawing/2014/main" id="{3595C648-1227-40BB-A880-15103C5F2056}"/>
              </a:ext>
            </a:extLst>
          </p:cNvPr>
          <p:cNvPicPr>
            <a:picLocks noChangeAspect="1"/>
          </p:cNvPicPr>
          <p:nvPr/>
        </p:nvPicPr>
        <p:blipFill>
          <a:blip r:embed="rId2"/>
          <a:stretch>
            <a:fillRect/>
          </a:stretch>
        </p:blipFill>
        <p:spPr>
          <a:xfrm>
            <a:off x="264686" y="158923"/>
            <a:ext cx="11296867" cy="969348"/>
          </a:xfrm>
          <a:prstGeom prst="rect">
            <a:avLst/>
          </a:prstGeom>
        </p:spPr>
      </p:pic>
    </p:spTree>
    <p:extLst>
      <p:ext uri="{BB962C8B-B14F-4D97-AF65-F5344CB8AC3E}">
        <p14:creationId xmlns:p14="http://schemas.microsoft.com/office/powerpoint/2010/main" val="20100650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8B2DB508-09B6-6D41-BE2C-BE3296A44EEC}"/>
              </a:ext>
            </a:extLst>
          </p:cNvPr>
          <p:cNvSpPr>
            <a:spLocks noGrp="1"/>
          </p:cNvSpPr>
          <p:nvPr>
            <p:ph type="subTitle" idx="1"/>
          </p:nvPr>
        </p:nvSpPr>
        <p:spPr>
          <a:xfrm>
            <a:off x="225083" y="1041009"/>
            <a:ext cx="11577711" cy="4867422"/>
          </a:xfrm>
        </p:spPr>
        <p:style>
          <a:lnRef idx="1">
            <a:schemeClr val="accent3"/>
          </a:lnRef>
          <a:fillRef idx="2">
            <a:schemeClr val="accent3"/>
          </a:fillRef>
          <a:effectRef idx="1">
            <a:schemeClr val="accent3"/>
          </a:effectRef>
          <a:fontRef idx="minor">
            <a:schemeClr val="dk1"/>
          </a:fontRef>
        </p:style>
        <p:txBody>
          <a:bodyPr>
            <a:normAutofit/>
          </a:bodyPr>
          <a:lstStyle/>
          <a:p>
            <a:pPr algn="ctr">
              <a:lnSpc>
                <a:spcPct val="150000"/>
              </a:lnSpc>
            </a:pPr>
            <a:r>
              <a:rPr lang="es-ES" b="1" cap="none" dirty="0"/>
              <a:t>MAYORIAS ( art.160 y 161 ) </a:t>
            </a:r>
          </a:p>
          <a:p>
            <a:pPr marL="285750" indent="-285750" algn="just">
              <a:lnSpc>
                <a:spcPct val="150000"/>
              </a:lnSpc>
              <a:buFont typeface="Arial" panose="020B0604020202020204" pitchFamily="34" charset="0"/>
              <a:buChar char="•"/>
            </a:pPr>
            <a:r>
              <a:rPr lang="es-ES" cap="none" dirty="0"/>
              <a:t>Cada cuota da derecho a un voto. Las mayorías dependen de las resoluciones …. </a:t>
            </a:r>
          </a:p>
          <a:p>
            <a:pPr marL="285750" indent="-285750" algn="just">
              <a:lnSpc>
                <a:spcPct val="150000"/>
              </a:lnSpc>
              <a:buFont typeface="Arial" panose="020B0604020202020204" pitchFamily="34" charset="0"/>
              <a:buChar char="•"/>
            </a:pPr>
            <a:r>
              <a:rPr lang="es-ES" cap="none" dirty="0"/>
              <a:t>Hay clausulas que modifican el contrato y otras clausulas que no lo hacen. </a:t>
            </a:r>
          </a:p>
          <a:p>
            <a:pPr marL="285750" indent="-285750" algn="just">
              <a:lnSpc>
                <a:spcPct val="150000"/>
              </a:lnSpc>
              <a:buFont typeface="Arial" panose="020B0604020202020204" pitchFamily="34" charset="0"/>
              <a:buChar char="•"/>
            </a:pPr>
            <a:r>
              <a:rPr lang="es-ES" cap="none" dirty="0"/>
              <a:t>Los socios pueden determinar las mayorías necesarias siempre que se representen como mínimo más de la mitad del capital social. Si en el contrato no se establecen las mayorías se debe requerir el voto favorable de 3/4 del capital</a:t>
            </a:r>
          </a:p>
          <a:p>
            <a:pPr marL="285750" indent="-285750" algn="just">
              <a:lnSpc>
                <a:spcPct val="150000"/>
              </a:lnSpc>
              <a:buFont typeface="Arial" panose="020B0604020202020204" pitchFamily="34" charset="0"/>
              <a:buChar char="•"/>
            </a:pPr>
            <a:r>
              <a:rPr lang="es-ES" i="1" cap="none" dirty="0"/>
              <a:t>En el caso de las clausulas  modificatorias del contrato:</a:t>
            </a:r>
          </a:p>
          <a:p>
            <a:pPr algn="just">
              <a:lnSpc>
                <a:spcPct val="150000"/>
              </a:lnSpc>
            </a:pPr>
            <a:r>
              <a:rPr lang="es-ES" cap="none" dirty="0"/>
              <a:t>En el caso de las decisiones que impliquen aumento de capital, los socios ausentes y los que votaron en contra podrán suscribir otras cuotas proporcionales a su voto sino ejercen ese derecho, acrecen los otros socios. </a:t>
            </a:r>
          </a:p>
          <a:p>
            <a:endParaRPr lang="es-ES" dirty="0"/>
          </a:p>
        </p:txBody>
      </p:sp>
      <p:pic>
        <p:nvPicPr>
          <p:cNvPr id="4" name="Imagen 3">
            <a:extLst>
              <a:ext uri="{FF2B5EF4-FFF2-40B4-BE49-F238E27FC236}">
                <a16:creationId xmlns:a16="http://schemas.microsoft.com/office/drawing/2014/main" id="{8F197F4A-157A-E1B3-CBB9-34490F742F30}"/>
              </a:ext>
            </a:extLst>
          </p:cNvPr>
          <p:cNvPicPr>
            <a:picLocks noChangeAspect="1"/>
          </p:cNvPicPr>
          <p:nvPr/>
        </p:nvPicPr>
        <p:blipFill>
          <a:blip r:embed="rId2"/>
          <a:stretch>
            <a:fillRect/>
          </a:stretch>
        </p:blipFill>
        <p:spPr>
          <a:xfrm>
            <a:off x="126609" y="172991"/>
            <a:ext cx="11676185" cy="969348"/>
          </a:xfrm>
          <a:prstGeom prst="rect">
            <a:avLst/>
          </a:prstGeom>
        </p:spPr>
      </p:pic>
    </p:spTree>
    <p:extLst>
      <p:ext uri="{BB962C8B-B14F-4D97-AF65-F5344CB8AC3E}">
        <p14:creationId xmlns:p14="http://schemas.microsoft.com/office/powerpoint/2010/main" val="28859935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8A87E27-A11B-CE43-8E9F-B2F2209EE5C7}"/>
              </a:ext>
            </a:extLst>
          </p:cNvPr>
          <p:cNvSpPr>
            <a:spLocks noGrp="1"/>
          </p:cNvSpPr>
          <p:nvPr>
            <p:ph type="title"/>
          </p:nvPr>
        </p:nvSpPr>
        <p:spPr>
          <a:xfrm>
            <a:off x="506437" y="537232"/>
            <a:ext cx="10958731" cy="742927"/>
          </a:xfrm>
        </p:spPr>
        <p:style>
          <a:lnRef idx="3">
            <a:schemeClr val="lt1"/>
          </a:lnRef>
          <a:fillRef idx="1">
            <a:schemeClr val="accent3"/>
          </a:fillRef>
          <a:effectRef idx="1">
            <a:schemeClr val="accent3"/>
          </a:effectRef>
          <a:fontRef idx="minor">
            <a:schemeClr val="lt1"/>
          </a:fontRef>
        </p:style>
        <p:txBody>
          <a:bodyPr/>
          <a:lstStyle/>
          <a:p>
            <a:pPr algn="ctr"/>
            <a:r>
              <a:rPr lang="es-ES" dirty="0"/>
              <a:t>Derecho de receso </a:t>
            </a:r>
          </a:p>
        </p:txBody>
      </p:sp>
      <p:sp>
        <p:nvSpPr>
          <p:cNvPr id="3" name="Marcador de contenido 2">
            <a:extLst>
              <a:ext uri="{FF2B5EF4-FFF2-40B4-BE49-F238E27FC236}">
                <a16:creationId xmlns:a16="http://schemas.microsoft.com/office/drawing/2014/main" id="{EE14CD4A-6C8C-D844-212A-4C6CA718A494}"/>
              </a:ext>
            </a:extLst>
          </p:cNvPr>
          <p:cNvSpPr>
            <a:spLocks noGrp="1"/>
          </p:cNvSpPr>
          <p:nvPr>
            <p:ph idx="1"/>
          </p:nvPr>
        </p:nvSpPr>
        <p:spPr>
          <a:xfrm>
            <a:off x="506437" y="1832317"/>
            <a:ext cx="11155679" cy="3193366"/>
          </a:xfrm>
        </p:spPr>
        <p:style>
          <a:lnRef idx="1">
            <a:schemeClr val="accent3"/>
          </a:lnRef>
          <a:fillRef idx="2">
            <a:schemeClr val="accent3"/>
          </a:fillRef>
          <a:effectRef idx="1">
            <a:schemeClr val="accent3"/>
          </a:effectRef>
          <a:fontRef idx="minor">
            <a:schemeClr val="dk1"/>
          </a:fontRef>
        </p:style>
        <p:txBody>
          <a:bodyPr>
            <a:normAutofit/>
          </a:bodyPr>
          <a:lstStyle/>
          <a:p>
            <a:pPr marL="0" indent="0" algn="ctr">
              <a:buNone/>
            </a:pPr>
            <a:r>
              <a:rPr lang="es-ES" sz="1800" b="1" dirty="0"/>
              <a:t>¿ Cuando y a quien se le otorga este derecho? </a:t>
            </a:r>
          </a:p>
          <a:p>
            <a:pPr>
              <a:lnSpc>
                <a:spcPct val="150000"/>
              </a:lnSpc>
            </a:pPr>
            <a:r>
              <a:rPr lang="es-ES" sz="1800" dirty="0"/>
              <a:t>A los socios que votaron en contra de resoluciones que impliquen la transformación, ruptura, fusión, transferencia, etc.  , es decir, toda decisión que incremente los derechos, obligaciones de la sociedad y su  la responsabilidad.</a:t>
            </a:r>
          </a:p>
          <a:p>
            <a:pPr>
              <a:lnSpc>
                <a:spcPct val="150000"/>
              </a:lnSpc>
            </a:pPr>
            <a:r>
              <a:rPr lang="es-ES" sz="1800" dirty="0"/>
              <a:t>A los socios disconformes en contra de resoluciones de remoción de un gerente que fue designado en el acto constitutivo como condición expresa de la existencia de la sociedad. </a:t>
            </a:r>
          </a:p>
        </p:txBody>
      </p:sp>
    </p:spTree>
    <p:extLst>
      <p:ext uri="{BB962C8B-B14F-4D97-AF65-F5344CB8AC3E}">
        <p14:creationId xmlns:p14="http://schemas.microsoft.com/office/powerpoint/2010/main" val="38322365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E8F17C2-B51F-A0A8-9315-09CECE64A84E}"/>
              </a:ext>
            </a:extLst>
          </p:cNvPr>
          <p:cNvSpPr>
            <a:spLocks noGrp="1"/>
          </p:cNvSpPr>
          <p:nvPr>
            <p:ph type="title"/>
          </p:nvPr>
        </p:nvSpPr>
        <p:spPr>
          <a:xfrm>
            <a:off x="534572" y="1296889"/>
            <a:ext cx="10494499" cy="587136"/>
          </a:xfrm>
        </p:spPr>
        <p:style>
          <a:lnRef idx="3">
            <a:schemeClr val="lt1"/>
          </a:lnRef>
          <a:fillRef idx="1">
            <a:schemeClr val="accent3"/>
          </a:fillRef>
          <a:effectRef idx="1">
            <a:schemeClr val="accent3"/>
          </a:effectRef>
          <a:fontRef idx="minor">
            <a:schemeClr val="lt1"/>
          </a:fontRef>
        </p:style>
        <p:txBody>
          <a:bodyPr/>
          <a:lstStyle/>
          <a:p>
            <a:pPr algn="ctr"/>
            <a:r>
              <a:rPr lang="es-ES" dirty="0"/>
              <a:t>Actas (art.162) </a:t>
            </a:r>
          </a:p>
        </p:txBody>
      </p:sp>
      <p:sp>
        <p:nvSpPr>
          <p:cNvPr id="3" name="Marcador de contenido 2">
            <a:extLst>
              <a:ext uri="{FF2B5EF4-FFF2-40B4-BE49-F238E27FC236}">
                <a16:creationId xmlns:a16="http://schemas.microsoft.com/office/drawing/2014/main" id="{68B1E529-654C-B557-C5F1-06E6E7512860}"/>
              </a:ext>
            </a:extLst>
          </p:cNvPr>
          <p:cNvSpPr>
            <a:spLocks noGrp="1"/>
          </p:cNvSpPr>
          <p:nvPr>
            <p:ph idx="1"/>
          </p:nvPr>
        </p:nvSpPr>
        <p:spPr>
          <a:xfrm>
            <a:off x="534573" y="2039816"/>
            <a:ext cx="10494499" cy="1069145"/>
          </a:xfrm>
        </p:spPr>
        <p:style>
          <a:lnRef idx="1">
            <a:schemeClr val="accent3"/>
          </a:lnRef>
          <a:fillRef idx="2">
            <a:schemeClr val="accent3"/>
          </a:fillRef>
          <a:effectRef idx="1">
            <a:schemeClr val="accent3"/>
          </a:effectRef>
          <a:fontRef idx="minor">
            <a:schemeClr val="dk1"/>
          </a:fontRef>
        </p:style>
        <p:txBody>
          <a:bodyPr/>
          <a:lstStyle/>
          <a:p>
            <a:r>
              <a:rPr lang="es-ES" dirty="0"/>
              <a:t>Deben constar en acta las resoluciones adoptadas en asamblea,  las adoptadas por el sistema de consultas  o declaración escrita conjunta. </a:t>
            </a:r>
          </a:p>
        </p:txBody>
      </p:sp>
    </p:spTree>
    <p:extLst>
      <p:ext uri="{BB962C8B-B14F-4D97-AF65-F5344CB8AC3E}">
        <p14:creationId xmlns:p14="http://schemas.microsoft.com/office/powerpoint/2010/main" val="10967663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15AB45AA-7F8A-7ECA-0D58-ABADD6E5574A}"/>
              </a:ext>
            </a:extLst>
          </p:cNvPr>
          <p:cNvSpPr>
            <a:spLocks noGrp="1"/>
          </p:cNvSpPr>
          <p:nvPr>
            <p:ph type="subTitle" idx="1"/>
          </p:nvPr>
        </p:nvSpPr>
        <p:spPr>
          <a:xfrm>
            <a:off x="163148" y="1041009"/>
            <a:ext cx="11864729" cy="4881489"/>
          </a:xfrm>
        </p:spPr>
        <p:style>
          <a:lnRef idx="1">
            <a:schemeClr val="accent3"/>
          </a:lnRef>
          <a:fillRef idx="2">
            <a:schemeClr val="accent3"/>
          </a:fillRef>
          <a:effectRef idx="1">
            <a:schemeClr val="accent3"/>
          </a:effectRef>
          <a:fontRef idx="minor">
            <a:schemeClr val="dk1"/>
          </a:fontRef>
        </p:style>
        <p:txBody>
          <a:bodyPr>
            <a:noAutofit/>
          </a:bodyPr>
          <a:lstStyle/>
          <a:p>
            <a:pPr marL="285750" marR="0" lvl="0" indent="-285750" algn="l" defTabSz="914400" rtl="0" eaLnBrk="1" fontAlgn="auto" latinLnBrk="0" hangingPunct="1">
              <a:lnSpc>
                <a:spcPct val="160000"/>
              </a:lnSpc>
              <a:spcBef>
                <a:spcPts val="1000"/>
              </a:spcBef>
              <a:spcAft>
                <a:spcPts val="0"/>
              </a:spcAft>
              <a:buClr>
                <a:srgbClr val="B71E42"/>
              </a:buClr>
              <a:buSzPct val="100000"/>
              <a:buFont typeface="Arial" panose="020B0604020202020204" pitchFamily="34" charset="0"/>
              <a:buChar char="•"/>
              <a:tabLst/>
              <a:defRPr/>
            </a:pPr>
            <a:r>
              <a:rPr kumimoji="0" lang="es-ES" b="0" i="0" u="none" strike="noStrike" kern="1200" cap="none" spc="0" normalizeH="0" baseline="0" noProof="0" dirty="0">
                <a:ln>
                  <a:noFill/>
                </a:ln>
                <a:solidFill>
                  <a:prstClr val="black"/>
                </a:solidFill>
                <a:effectLst/>
                <a:uLnTx/>
                <a:uFillTx/>
                <a:latin typeface="Gill Sans MT" panose="020B0502020104020203"/>
                <a:ea typeface="+mn-ea"/>
                <a:cs typeface="+mn-cs"/>
              </a:rPr>
              <a:t>La responsabilidad de los socios se limita a la integración de la cuota. Sin embargo, la garantía es solidaria hasta la efectiva integración de las mismas (art. 150).</a:t>
            </a:r>
          </a:p>
          <a:p>
            <a:pPr marL="285750" marR="0" lvl="0" indent="-285750" algn="l" defTabSz="914400" rtl="0" eaLnBrk="1" fontAlgn="auto" latinLnBrk="0" hangingPunct="1">
              <a:lnSpc>
                <a:spcPct val="160000"/>
              </a:lnSpc>
              <a:spcBef>
                <a:spcPts val="1000"/>
              </a:spcBef>
              <a:spcAft>
                <a:spcPts val="0"/>
              </a:spcAft>
              <a:buClr>
                <a:srgbClr val="B71E42"/>
              </a:buClr>
              <a:buSzPct val="100000"/>
              <a:buFont typeface="Arial" panose="020B0604020202020204" pitchFamily="34" charset="0"/>
              <a:buChar char="•"/>
              <a:tabLst/>
              <a:defRPr/>
            </a:pPr>
            <a:r>
              <a:rPr kumimoji="0" lang="es-ES" b="0" i="0" u="none" strike="noStrike" kern="1200" cap="none" spc="0" normalizeH="0" baseline="0" noProof="0" dirty="0">
                <a:ln>
                  <a:noFill/>
                </a:ln>
                <a:solidFill>
                  <a:prstClr val="black"/>
                </a:solidFill>
                <a:effectLst/>
                <a:uLnTx/>
                <a:uFillTx/>
                <a:latin typeface="Gill Sans MT" panose="020B0502020104020203"/>
                <a:ea typeface="+mn-ea"/>
                <a:cs typeface="+mn-cs"/>
              </a:rPr>
              <a:t>El numero máximo de socios es cincuenta (50), lo que permite una administración, control y gobierno con intervención directa de los socios. (art.146). </a:t>
            </a:r>
          </a:p>
          <a:p>
            <a:pPr marR="0" lvl="0" algn="ctr" defTabSz="914400" rtl="0" eaLnBrk="1" fontAlgn="auto" latinLnBrk="0" hangingPunct="1">
              <a:lnSpc>
                <a:spcPct val="160000"/>
              </a:lnSpc>
              <a:spcBef>
                <a:spcPts val="1000"/>
              </a:spcBef>
              <a:spcAft>
                <a:spcPts val="0"/>
              </a:spcAft>
              <a:buClr>
                <a:srgbClr val="B71E42"/>
              </a:buClr>
              <a:buSzPct val="100000"/>
              <a:tabLst/>
              <a:defRPr/>
            </a:pPr>
            <a:r>
              <a:rPr kumimoji="0" lang="es-ES" b="0" i="0" u="none" strike="noStrike" kern="1200" cap="none" spc="0" normalizeH="0" baseline="0" noProof="0" dirty="0">
                <a:ln>
                  <a:noFill/>
                </a:ln>
                <a:solidFill>
                  <a:prstClr val="black"/>
                </a:solidFill>
                <a:effectLst/>
                <a:uLnTx/>
                <a:uFillTx/>
                <a:latin typeface="Gill Sans MT" panose="020B0502020104020203"/>
                <a:ea typeface="+mn-ea"/>
                <a:cs typeface="+mn-cs"/>
              </a:rPr>
              <a:t> </a:t>
            </a:r>
            <a:r>
              <a:rPr kumimoji="0" lang="es-ES" b="1" i="0" u="none" strike="noStrike" kern="1200" cap="none" spc="0" normalizeH="0" baseline="0" noProof="0" dirty="0">
                <a:ln>
                  <a:noFill/>
                </a:ln>
                <a:solidFill>
                  <a:prstClr val="black"/>
                </a:solidFill>
                <a:effectLst/>
                <a:uLnTx/>
                <a:uFillTx/>
                <a:latin typeface="Gill Sans MT" panose="020B0502020104020203"/>
                <a:ea typeface="+mn-ea"/>
                <a:cs typeface="+mn-cs"/>
              </a:rPr>
              <a:t>¿ Que pasa si se excede la cantidad de socios?</a:t>
            </a:r>
            <a:r>
              <a:rPr kumimoji="0" lang="es-ES" i="0" u="none" strike="noStrike" kern="1200" cap="none" spc="0" normalizeH="0" baseline="0" noProof="0" dirty="0">
                <a:ln>
                  <a:noFill/>
                </a:ln>
                <a:solidFill>
                  <a:prstClr val="black"/>
                </a:solidFill>
                <a:effectLst/>
                <a:uLnTx/>
                <a:uFillTx/>
                <a:latin typeface="Gill Sans MT" panose="020B0502020104020203"/>
                <a:ea typeface="+mn-ea"/>
                <a:cs typeface="+mn-cs"/>
              </a:rPr>
              <a:t> </a:t>
            </a:r>
          </a:p>
          <a:p>
            <a:pPr marL="285750" marR="0" lvl="0" indent="-285750" algn="just" defTabSz="914400" rtl="0" eaLnBrk="1" fontAlgn="auto" latinLnBrk="0" hangingPunct="1">
              <a:lnSpc>
                <a:spcPct val="160000"/>
              </a:lnSpc>
              <a:spcBef>
                <a:spcPts val="1000"/>
              </a:spcBef>
              <a:spcAft>
                <a:spcPts val="0"/>
              </a:spcAft>
              <a:buClr>
                <a:srgbClr val="B71E42"/>
              </a:buClr>
              <a:buSzPct val="100000"/>
              <a:buFont typeface="Arial" panose="020B0604020202020204" pitchFamily="34" charset="0"/>
              <a:buChar char="•"/>
              <a:tabLst/>
              <a:defRPr/>
            </a:pPr>
            <a:r>
              <a:rPr kumimoji="0" lang="es-ES" i="0" u="none" strike="noStrike" kern="1200" cap="none" spc="0" normalizeH="0" baseline="0" noProof="0" dirty="0">
                <a:ln>
                  <a:noFill/>
                </a:ln>
                <a:solidFill>
                  <a:prstClr val="black"/>
                </a:solidFill>
                <a:effectLst/>
                <a:uLnTx/>
                <a:uFillTx/>
                <a:latin typeface="Gill Sans MT" panose="020B0502020104020203"/>
                <a:ea typeface="+mn-ea"/>
                <a:cs typeface="+mn-cs"/>
              </a:rPr>
              <a:t>Hay dos opiniones: </a:t>
            </a:r>
          </a:p>
          <a:p>
            <a:pPr marR="0" lvl="0" algn="l" defTabSz="914400" rtl="0" eaLnBrk="1" fontAlgn="auto" latinLnBrk="0" hangingPunct="1">
              <a:lnSpc>
                <a:spcPct val="160000"/>
              </a:lnSpc>
              <a:spcBef>
                <a:spcPts val="1000"/>
              </a:spcBef>
              <a:spcAft>
                <a:spcPts val="0"/>
              </a:spcAft>
              <a:buClr>
                <a:srgbClr val="B71E42"/>
              </a:buClr>
              <a:buSzPct val="100000"/>
              <a:tabLst/>
              <a:defRPr/>
            </a:pPr>
            <a:r>
              <a:rPr kumimoji="0" lang="es-ES" i="0" u="none" strike="noStrike" kern="1200" cap="none" spc="0" normalizeH="0" baseline="0" noProof="0" dirty="0">
                <a:ln>
                  <a:noFill/>
                </a:ln>
                <a:solidFill>
                  <a:prstClr val="black"/>
                </a:solidFill>
                <a:effectLst/>
                <a:uLnTx/>
                <a:uFillTx/>
                <a:latin typeface="Gill Sans MT" panose="020B0502020104020203"/>
                <a:ea typeface="+mn-ea"/>
                <a:cs typeface="+mn-cs"/>
              </a:rPr>
              <a:t>1) La sociedad se reconfigura en el Cap. Sección cuarta. </a:t>
            </a:r>
          </a:p>
          <a:p>
            <a:pPr marR="0" lvl="0" algn="just" defTabSz="914400" rtl="0" eaLnBrk="1" fontAlgn="auto" latinLnBrk="0" hangingPunct="1">
              <a:lnSpc>
                <a:spcPct val="160000"/>
              </a:lnSpc>
              <a:spcBef>
                <a:spcPts val="1000"/>
              </a:spcBef>
              <a:spcAft>
                <a:spcPts val="0"/>
              </a:spcAft>
              <a:buClr>
                <a:srgbClr val="B71E42"/>
              </a:buClr>
              <a:buSzPct val="100000"/>
              <a:tabLst/>
              <a:defRPr/>
            </a:pPr>
            <a:r>
              <a:rPr kumimoji="0" lang="es-ES" i="0" u="none" strike="noStrike" kern="1200" cap="none" spc="0" normalizeH="0" baseline="0" noProof="0" dirty="0">
                <a:ln>
                  <a:noFill/>
                </a:ln>
                <a:solidFill>
                  <a:prstClr val="black"/>
                </a:solidFill>
                <a:effectLst/>
                <a:uLnTx/>
                <a:uFillTx/>
                <a:latin typeface="Gill Sans MT" panose="020B0502020104020203"/>
                <a:ea typeface="+mn-ea"/>
                <a:cs typeface="+mn-cs"/>
              </a:rPr>
              <a:t>2) se anula el vinculo de socios que exceden el máximo. </a:t>
            </a:r>
          </a:p>
          <a:p>
            <a:pPr marL="285750" marR="0" lvl="0" indent="-285750" algn="l" defTabSz="914400" rtl="0" eaLnBrk="1" fontAlgn="auto" latinLnBrk="0" hangingPunct="1">
              <a:lnSpc>
                <a:spcPct val="160000"/>
              </a:lnSpc>
              <a:spcBef>
                <a:spcPts val="1000"/>
              </a:spcBef>
              <a:spcAft>
                <a:spcPts val="0"/>
              </a:spcAft>
              <a:buClr>
                <a:srgbClr val="B71E42"/>
              </a:buClr>
              <a:buSzPct val="100000"/>
              <a:buFontTx/>
              <a:buChar char="-"/>
              <a:tabLst/>
              <a:defRPr/>
            </a:pPr>
            <a:endParaRPr lang="es-ES" cap="none" dirty="0">
              <a:solidFill>
                <a:prstClr val="black"/>
              </a:solidFill>
              <a:latin typeface="Gill Sans MT" panose="020B0502020104020203"/>
            </a:endParaRPr>
          </a:p>
          <a:p>
            <a:pPr marL="285750" marR="0" lvl="0" indent="-285750" algn="l" defTabSz="914400" rtl="0" eaLnBrk="1" fontAlgn="auto" latinLnBrk="0" hangingPunct="1">
              <a:lnSpc>
                <a:spcPct val="160000"/>
              </a:lnSpc>
              <a:spcBef>
                <a:spcPts val="1000"/>
              </a:spcBef>
              <a:spcAft>
                <a:spcPts val="0"/>
              </a:spcAft>
              <a:buClr>
                <a:srgbClr val="B71E42"/>
              </a:buClr>
              <a:buSzPct val="100000"/>
              <a:buFontTx/>
              <a:buChar char="-"/>
              <a:tabLst/>
              <a:defRPr/>
            </a:pPr>
            <a:endParaRPr kumimoji="0" lang="es-ES" b="0" i="0" u="none" strike="noStrike" kern="1200" cap="none" spc="0" normalizeH="0" baseline="0" noProof="0" dirty="0">
              <a:ln>
                <a:noFill/>
              </a:ln>
              <a:solidFill>
                <a:prstClr val="black"/>
              </a:solidFill>
              <a:effectLst/>
              <a:uLnTx/>
              <a:uFillTx/>
              <a:latin typeface="Gill Sans MT" panose="020B0502020104020203"/>
              <a:ea typeface="+mn-ea"/>
              <a:cs typeface="+mn-cs"/>
            </a:endParaRPr>
          </a:p>
          <a:p>
            <a:endParaRPr lang="es-ES" dirty="0"/>
          </a:p>
        </p:txBody>
      </p:sp>
      <p:pic>
        <p:nvPicPr>
          <p:cNvPr id="4" name="Imagen 3">
            <a:extLst>
              <a:ext uri="{FF2B5EF4-FFF2-40B4-BE49-F238E27FC236}">
                <a16:creationId xmlns:a16="http://schemas.microsoft.com/office/drawing/2014/main" id="{8F2F0624-209D-489A-3F06-CCBF3EA11173}"/>
              </a:ext>
            </a:extLst>
          </p:cNvPr>
          <p:cNvPicPr>
            <a:picLocks noChangeAspect="1"/>
          </p:cNvPicPr>
          <p:nvPr/>
        </p:nvPicPr>
        <p:blipFill>
          <a:blip r:embed="rId2"/>
          <a:stretch>
            <a:fillRect/>
          </a:stretch>
        </p:blipFill>
        <p:spPr>
          <a:xfrm>
            <a:off x="163148" y="0"/>
            <a:ext cx="11864729" cy="1261981"/>
          </a:xfrm>
          <a:prstGeom prst="rect">
            <a:avLst/>
          </a:prstGeom>
        </p:spPr>
      </p:pic>
    </p:spTree>
    <p:extLst>
      <p:ext uri="{BB962C8B-B14F-4D97-AF65-F5344CB8AC3E}">
        <p14:creationId xmlns:p14="http://schemas.microsoft.com/office/powerpoint/2010/main" val="5053264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E30B883A-7174-1BEC-9A19-81DCD7490977}"/>
              </a:ext>
            </a:extLst>
          </p:cNvPr>
          <p:cNvSpPr>
            <a:spLocks noGrp="1"/>
          </p:cNvSpPr>
          <p:nvPr>
            <p:ph idx="1"/>
          </p:nvPr>
        </p:nvSpPr>
        <p:spPr>
          <a:xfrm>
            <a:off x="126610" y="1223366"/>
            <a:ext cx="11544886" cy="4411268"/>
          </a:xfrm>
        </p:spPr>
        <p:style>
          <a:lnRef idx="1">
            <a:schemeClr val="accent3"/>
          </a:lnRef>
          <a:fillRef idx="2">
            <a:schemeClr val="accent3"/>
          </a:fillRef>
          <a:effectRef idx="1">
            <a:schemeClr val="accent3"/>
          </a:effectRef>
          <a:fontRef idx="minor">
            <a:schemeClr val="dk1"/>
          </a:fontRef>
        </p:style>
        <p:txBody>
          <a:bodyPr/>
          <a:lstStyle/>
          <a:p>
            <a:pPr>
              <a:lnSpc>
                <a:spcPct val="150000"/>
              </a:lnSpc>
            </a:pPr>
            <a:r>
              <a:rPr lang="es-ES" sz="1800" dirty="0"/>
              <a:t>Se lo llama “mixto” ya que la personalidad  de todos los socios no es esencial al momento de constituir la sociedad ( a diferencia de las sociedades colectivas) pero sí posee un tinte personalista. La ley 22.903 introdujo importantes modificaciones al régimen a los fines de potenciar esta figura para eliminar la costumbre de constituir  sociedades de familia. </a:t>
            </a:r>
          </a:p>
          <a:p>
            <a:pPr>
              <a:lnSpc>
                <a:spcPct val="150000"/>
              </a:lnSpc>
            </a:pPr>
            <a:r>
              <a:rPr lang="es-ES" sz="1800" dirty="0"/>
              <a:t>Si bien, se mantiene una relación interna personalista se flexibiliza, permitiendo constituir pequeñas, medianas y hasta grandes empresas. </a:t>
            </a:r>
          </a:p>
          <a:p>
            <a:pPr>
              <a:lnSpc>
                <a:spcPct val="150000"/>
              </a:lnSpc>
            </a:pPr>
            <a:r>
              <a:rPr lang="es-ES" sz="1800" dirty="0"/>
              <a:t>Hay dos clases : la S.R.L común y la S.R.L. especial ( art. 299 Inc. 2º) . Esta ultima está sometida a reglas especiales similares a la S.A. y abierta en cuanto a fiscalización y asambleas. </a:t>
            </a:r>
          </a:p>
          <a:p>
            <a:endParaRPr lang="es-ES" dirty="0"/>
          </a:p>
        </p:txBody>
      </p:sp>
      <p:pic>
        <p:nvPicPr>
          <p:cNvPr id="4" name="Imagen 3">
            <a:extLst>
              <a:ext uri="{FF2B5EF4-FFF2-40B4-BE49-F238E27FC236}">
                <a16:creationId xmlns:a16="http://schemas.microsoft.com/office/drawing/2014/main" id="{C4A63CF6-4201-4F9C-F512-63E7330DFF53}"/>
              </a:ext>
            </a:extLst>
          </p:cNvPr>
          <p:cNvPicPr>
            <a:picLocks noChangeAspect="1"/>
          </p:cNvPicPr>
          <p:nvPr/>
        </p:nvPicPr>
        <p:blipFill>
          <a:blip r:embed="rId2"/>
          <a:stretch>
            <a:fillRect/>
          </a:stretch>
        </p:blipFill>
        <p:spPr>
          <a:xfrm>
            <a:off x="9288" y="0"/>
            <a:ext cx="11863844" cy="1261981"/>
          </a:xfrm>
          <a:prstGeom prst="rect">
            <a:avLst/>
          </a:prstGeom>
        </p:spPr>
      </p:pic>
    </p:spTree>
    <p:extLst>
      <p:ext uri="{BB962C8B-B14F-4D97-AF65-F5344CB8AC3E}">
        <p14:creationId xmlns:p14="http://schemas.microsoft.com/office/powerpoint/2010/main" val="41367388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0D79A2A-53FF-08A0-37D7-671870269B09}"/>
              </a:ext>
            </a:extLst>
          </p:cNvPr>
          <p:cNvSpPr>
            <a:spLocks noGrp="1"/>
          </p:cNvSpPr>
          <p:nvPr>
            <p:ph type="title"/>
          </p:nvPr>
        </p:nvSpPr>
        <p:spPr>
          <a:xfrm>
            <a:off x="616633" y="239151"/>
            <a:ext cx="10958733" cy="732068"/>
          </a:xfrm>
        </p:spPr>
        <p:style>
          <a:lnRef idx="3">
            <a:schemeClr val="lt1"/>
          </a:lnRef>
          <a:fillRef idx="1">
            <a:schemeClr val="accent3"/>
          </a:fillRef>
          <a:effectRef idx="1">
            <a:schemeClr val="accent3"/>
          </a:effectRef>
          <a:fontRef idx="minor">
            <a:schemeClr val="lt1"/>
          </a:fontRef>
        </p:style>
        <p:txBody>
          <a:bodyPr/>
          <a:lstStyle/>
          <a:p>
            <a:pPr algn="ctr"/>
            <a:r>
              <a:rPr lang="es-ES" dirty="0"/>
              <a:t>Denominación social </a:t>
            </a:r>
          </a:p>
        </p:txBody>
      </p:sp>
      <p:sp>
        <p:nvSpPr>
          <p:cNvPr id="3" name="Marcador de texto 2">
            <a:extLst>
              <a:ext uri="{FF2B5EF4-FFF2-40B4-BE49-F238E27FC236}">
                <a16:creationId xmlns:a16="http://schemas.microsoft.com/office/drawing/2014/main" id="{32C7B9DE-0975-3713-95C8-25B511E396DF}"/>
              </a:ext>
            </a:extLst>
          </p:cNvPr>
          <p:cNvSpPr>
            <a:spLocks noGrp="1"/>
          </p:cNvSpPr>
          <p:nvPr>
            <p:ph type="body" idx="1"/>
          </p:nvPr>
        </p:nvSpPr>
        <p:spPr>
          <a:xfrm>
            <a:off x="628353" y="1023424"/>
            <a:ext cx="10958733" cy="4811151"/>
          </a:xfrm>
        </p:spPr>
        <p:style>
          <a:lnRef idx="1">
            <a:schemeClr val="accent3"/>
          </a:lnRef>
          <a:fillRef idx="2">
            <a:schemeClr val="accent3"/>
          </a:fillRef>
          <a:effectRef idx="1">
            <a:schemeClr val="accent3"/>
          </a:effectRef>
          <a:fontRef idx="minor">
            <a:schemeClr val="dk1"/>
          </a:fontRef>
        </p:style>
        <p:txBody>
          <a:bodyPr>
            <a:normAutofit/>
          </a:bodyPr>
          <a:lstStyle/>
          <a:p>
            <a:pPr marL="285750" indent="-285750">
              <a:lnSpc>
                <a:spcPct val="150000"/>
              </a:lnSpc>
              <a:buFont typeface="Arial" panose="020B0604020202020204" pitchFamily="34" charset="0"/>
              <a:buChar char="•"/>
            </a:pPr>
            <a:r>
              <a:rPr lang="es-ES" dirty="0"/>
              <a:t>La SRL solo puede funcionar bajo denominación social que puede consistir en un nombre de fantasía o puede incluir el nombre de uno o más socios. </a:t>
            </a:r>
          </a:p>
          <a:p>
            <a:pPr marL="285750" indent="-285750" algn="just">
              <a:lnSpc>
                <a:spcPct val="150000"/>
              </a:lnSpc>
              <a:buFont typeface="Arial" panose="020B0604020202020204" pitchFamily="34" charset="0"/>
              <a:buChar char="•"/>
            </a:pPr>
            <a:r>
              <a:rPr lang="es-ES" dirty="0"/>
              <a:t>La SRL no tiene razón social</a:t>
            </a:r>
            <a:r>
              <a:rPr lang="es-ES" b="1" i="1" dirty="0"/>
              <a:t>…   ¿ por que? </a:t>
            </a:r>
          </a:p>
          <a:p>
            <a:pPr algn="just">
              <a:lnSpc>
                <a:spcPct val="150000"/>
              </a:lnSpc>
            </a:pPr>
            <a:r>
              <a:rPr lang="es-ES" dirty="0"/>
              <a:t> El nombre social es un atributo de la personalidad societaria y las sociedades pueden elegir  representarse mediante una razón social (que puede integrarse con el nombre de uno o varios socios porque es indicativa de una responsabilidad subsidiaria o solidaria ) o por una denominación social ( con cualquier nombre mas la abreviatura del tipo) . </a:t>
            </a:r>
          </a:p>
          <a:p>
            <a:pPr marL="285750" indent="-285750" algn="just">
              <a:lnSpc>
                <a:spcPct val="150000"/>
              </a:lnSpc>
              <a:buFont typeface="Arial" panose="020B0604020202020204" pitchFamily="34" charset="0"/>
              <a:buChar char="•"/>
            </a:pPr>
            <a:r>
              <a:rPr lang="es-ES" dirty="0"/>
              <a:t>En el caso de las S.R.L.  No  hay responsabilidad solidaria ( salvo excepciones) aunque pueden usar nombres de socios pero siempre debe estar la abreviatura.</a:t>
            </a:r>
          </a:p>
          <a:p>
            <a:pPr algn="just">
              <a:lnSpc>
                <a:spcPct val="150000"/>
              </a:lnSpc>
            </a:pPr>
            <a:endParaRPr lang="es-ES" dirty="0"/>
          </a:p>
        </p:txBody>
      </p:sp>
    </p:spTree>
    <p:extLst>
      <p:ext uri="{BB962C8B-B14F-4D97-AF65-F5344CB8AC3E}">
        <p14:creationId xmlns:p14="http://schemas.microsoft.com/office/powerpoint/2010/main" val="126064044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44B75CE9-8186-B979-294E-5013D668A901}"/>
              </a:ext>
            </a:extLst>
          </p:cNvPr>
          <p:cNvPicPr>
            <a:picLocks noChangeAspect="1"/>
          </p:cNvPicPr>
          <p:nvPr/>
        </p:nvPicPr>
        <p:blipFill>
          <a:blip r:embed="rId2"/>
          <a:stretch>
            <a:fillRect/>
          </a:stretch>
        </p:blipFill>
        <p:spPr>
          <a:xfrm>
            <a:off x="279471" y="0"/>
            <a:ext cx="10985944" cy="975445"/>
          </a:xfrm>
          <a:prstGeom prst="rect">
            <a:avLst/>
          </a:prstGeom>
        </p:spPr>
      </p:pic>
      <p:sp>
        <p:nvSpPr>
          <p:cNvPr id="5" name="CuadroTexto 4">
            <a:extLst>
              <a:ext uri="{FF2B5EF4-FFF2-40B4-BE49-F238E27FC236}">
                <a16:creationId xmlns:a16="http://schemas.microsoft.com/office/drawing/2014/main" id="{053C913A-6509-2A91-2929-77B908485AB9}"/>
              </a:ext>
            </a:extLst>
          </p:cNvPr>
          <p:cNvSpPr txBox="1"/>
          <p:nvPr/>
        </p:nvSpPr>
        <p:spPr>
          <a:xfrm>
            <a:off x="279470" y="975445"/>
            <a:ext cx="11326375" cy="3783023"/>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lnSpc>
                <a:spcPct val="150000"/>
              </a:lnSpc>
            </a:pPr>
            <a:r>
              <a:rPr lang="es-ES" b="1" dirty="0"/>
              <a:t>¿ Que pasa si no se incluye abreviatura o sigla ? </a:t>
            </a:r>
          </a:p>
          <a:p>
            <a:pPr>
              <a:lnSpc>
                <a:spcPct val="150000"/>
              </a:lnSpc>
            </a:pPr>
            <a:endParaRPr lang="es-ES" dirty="0"/>
          </a:p>
          <a:p>
            <a:pPr>
              <a:lnSpc>
                <a:spcPct val="150000"/>
              </a:lnSpc>
            </a:pPr>
            <a:r>
              <a:rPr lang="es-ES" dirty="0"/>
              <a:t>El art. 147 establece como sanción que se hará responsable ilimitada y solidariamente  al gerente por todos los actos que se celebren.  </a:t>
            </a:r>
          </a:p>
          <a:p>
            <a:pPr>
              <a:lnSpc>
                <a:spcPct val="150000"/>
              </a:lnSpc>
            </a:pPr>
            <a:endParaRPr lang="es-ES" dirty="0"/>
          </a:p>
          <a:p>
            <a:pPr algn="ctr">
              <a:lnSpc>
                <a:spcPct val="150000"/>
              </a:lnSpc>
            </a:pPr>
            <a:r>
              <a:rPr lang="es-ES" b="1" dirty="0"/>
              <a:t>¿ Que sucede si en la denominación se incluye el nombre de un socio que fallece o ya no forma parte dela sociedad? </a:t>
            </a:r>
          </a:p>
          <a:p>
            <a:pPr>
              <a:lnSpc>
                <a:spcPct val="150000"/>
              </a:lnSpc>
            </a:pPr>
            <a:endParaRPr lang="es-ES" b="1" dirty="0"/>
          </a:p>
          <a:p>
            <a:pPr>
              <a:lnSpc>
                <a:spcPct val="150000"/>
              </a:lnSpc>
            </a:pPr>
            <a:r>
              <a:rPr lang="es-ES" dirty="0"/>
              <a:t>En ese caso corresponde la modificación de la denominación de la sociedad. </a:t>
            </a:r>
          </a:p>
        </p:txBody>
      </p:sp>
    </p:spTree>
    <p:extLst>
      <p:ext uri="{BB962C8B-B14F-4D97-AF65-F5344CB8AC3E}">
        <p14:creationId xmlns:p14="http://schemas.microsoft.com/office/powerpoint/2010/main" val="7763873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90015C-6193-745B-5C09-78AC4E245BB8}"/>
              </a:ext>
            </a:extLst>
          </p:cNvPr>
          <p:cNvSpPr>
            <a:spLocks noGrp="1"/>
          </p:cNvSpPr>
          <p:nvPr>
            <p:ph type="ctrTitle"/>
          </p:nvPr>
        </p:nvSpPr>
        <p:spPr>
          <a:xfrm>
            <a:off x="281354" y="211015"/>
            <a:ext cx="11577711" cy="590843"/>
          </a:xfrm>
        </p:spPr>
        <p:style>
          <a:lnRef idx="3">
            <a:schemeClr val="lt1"/>
          </a:lnRef>
          <a:fillRef idx="1">
            <a:schemeClr val="accent3"/>
          </a:fillRef>
          <a:effectRef idx="1">
            <a:schemeClr val="accent3"/>
          </a:effectRef>
          <a:fontRef idx="minor">
            <a:schemeClr val="lt1"/>
          </a:fontRef>
        </p:style>
        <p:txBody>
          <a:bodyPr>
            <a:normAutofit/>
          </a:bodyPr>
          <a:lstStyle/>
          <a:p>
            <a:pPr algn="ctr"/>
            <a:r>
              <a:rPr lang="es-ES" sz="3600" dirty="0"/>
              <a:t>Capital social </a:t>
            </a:r>
          </a:p>
        </p:txBody>
      </p:sp>
      <p:sp>
        <p:nvSpPr>
          <p:cNvPr id="3" name="Subtítulo 2">
            <a:extLst>
              <a:ext uri="{FF2B5EF4-FFF2-40B4-BE49-F238E27FC236}">
                <a16:creationId xmlns:a16="http://schemas.microsoft.com/office/drawing/2014/main" id="{D0A7E76E-6CA5-0878-0360-D4CDE2E556E4}"/>
              </a:ext>
            </a:extLst>
          </p:cNvPr>
          <p:cNvSpPr>
            <a:spLocks noGrp="1"/>
          </p:cNvSpPr>
          <p:nvPr>
            <p:ph type="subTitle" idx="1"/>
          </p:nvPr>
        </p:nvSpPr>
        <p:spPr>
          <a:xfrm>
            <a:off x="140677" y="970671"/>
            <a:ext cx="11718388" cy="5120641"/>
          </a:xfrm>
        </p:spPr>
        <p:style>
          <a:lnRef idx="1">
            <a:schemeClr val="accent3"/>
          </a:lnRef>
          <a:fillRef idx="2">
            <a:schemeClr val="accent3"/>
          </a:fillRef>
          <a:effectRef idx="1">
            <a:schemeClr val="accent3"/>
          </a:effectRef>
          <a:fontRef idx="minor">
            <a:schemeClr val="dk1"/>
          </a:fontRef>
        </p:style>
        <p:txBody>
          <a:bodyPr>
            <a:normAutofit/>
          </a:bodyPr>
          <a:lstStyle/>
          <a:p>
            <a:pPr marL="285750" indent="-285750">
              <a:lnSpc>
                <a:spcPct val="150000"/>
              </a:lnSpc>
              <a:buFontTx/>
              <a:buChar char="-"/>
            </a:pPr>
            <a:r>
              <a:rPr lang="es-ES" cap="none" dirty="0"/>
              <a:t>El capital se divide en </a:t>
            </a:r>
            <a:r>
              <a:rPr lang="es-ES" b="1" cap="none" dirty="0"/>
              <a:t>CUOTAS SOCIALES, (art148) </a:t>
            </a:r>
            <a:r>
              <a:rPr lang="es-ES" cap="none" dirty="0"/>
              <a:t>que tendrán igual valor a diez pesos  ( esta desactualizada la ley) o sus múltiplos para facilitar el computo de las votaciones. </a:t>
            </a:r>
          </a:p>
          <a:p>
            <a:pPr marL="285750" indent="-285750">
              <a:lnSpc>
                <a:spcPct val="150000"/>
              </a:lnSpc>
              <a:buFontTx/>
              <a:buChar char="-"/>
            </a:pPr>
            <a:r>
              <a:rPr lang="es-ES" cap="none" dirty="0"/>
              <a:t>Estas cuotas  no solo determinan la responsabilidad del socio sino también el grado de participación de cada uno ( una cuota = un voto) </a:t>
            </a:r>
          </a:p>
          <a:p>
            <a:pPr marL="285750" indent="-285750">
              <a:lnSpc>
                <a:spcPct val="150000"/>
              </a:lnSpc>
              <a:buFontTx/>
              <a:buChar char="-"/>
            </a:pPr>
            <a:r>
              <a:rPr lang="es-ES" cap="none" dirty="0"/>
              <a:t>Como no se representan en títulos negociables, se pueden transferir conforme al procedimiento que establece la ley.</a:t>
            </a:r>
          </a:p>
          <a:p>
            <a:pPr marL="285750" indent="-285750">
              <a:lnSpc>
                <a:spcPct val="150000"/>
              </a:lnSpc>
              <a:buFontTx/>
              <a:buChar char="-"/>
            </a:pPr>
            <a:r>
              <a:rPr lang="es-ES" cap="none" dirty="0"/>
              <a:t>Este capital debe ser suficiente y adecuado al objeto social. Caso contrario, la sociedad podría ser tachada como un instrumento utilizado por sus socios para cometer fraude y le otorgaría la posibilidad a los acreedores de exigir la responsabilidad personal de los socios por las obligaciones de la sociedad. </a:t>
            </a:r>
          </a:p>
          <a:p>
            <a:pPr marL="285750" indent="-285750">
              <a:lnSpc>
                <a:spcPct val="150000"/>
              </a:lnSpc>
              <a:buFontTx/>
              <a:buChar char="-"/>
            </a:pPr>
            <a:r>
              <a:rPr lang="es-ES" cap="none" dirty="0"/>
              <a:t>La valuación del aporte se establece : en el contrato , por el precio de plaza o por peritos. </a:t>
            </a:r>
          </a:p>
          <a:p>
            <a:pPr algn="just">
              <a:lnSpc>
                <a:spcPct val="150000"/>
              </a:lnSpc>
            </a:pPr>
            <a:r>
              <a:rPr lang="es-ES" cap="none" dirty="0"/>
              <a:t>-  Responsabilidad garantía por los aportes ( ver art 50) </a:t>
            </a:r>
          </a:p>
          <a:p>
            <a:pPr marL="285750" indent="-285750" algn="just">
              <a:lnSpc>
                <a:spcPct val="150000"/>
              </a:lnSpc>
              <a:buFontTx/>
              <a:buChar char="-"/>
            </a:pPr>
            <a:endParaRPr lang="es-ES" b="1" cap="none" dirty="0"/>
          </a:p>
          <a:p>
            <a:pPr marL="285750" indent="-285750">
              <a:buFontTx/>
              <a:buChar char="-"/>
            </a:pPr>
            <a:endParaRPr lang="es-ES" dirty="0"/>
          </a:p>
        </p:txBody>
      </p:sp>
    </p:spTree>
    <p:extLst>
      <p:ext uri="{BB962C8B-B14F-4D97-AF65-F5344CB8AC3E}">
        <p14:creationId xmlns:p14="http://schemas.microsoft.com/office/powerpoint/2010/main" val="32128862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AE34652-00CA-8263-CBF9-1CB27827DABF}"/>
              </a:ext>
            </a:extLst>
          </p:cNvPr>
          <p:cNvSpPr>
            <a:spLocks noGrp="1"/>
          </p:cNvSpPr>
          <p:nvPr>
            <p:ph type="title"/>
          </p:nvPr>
        </p:nvSpPr>
        <p:spPr>
          <a:xfrm>
            <a:off x="464234" y="312151"/>
            <a:ext cx="11324491" cy="742926"/>
          </a:xfrm>
        </p:spPr>
        <p:style>
          <a:lnRef idx="3">
            <a:schemeClr val="lt1"/>
          </a:lnRef>
          <a:fillRef idx="1">
            <a:schemeClr val="accent3"/>
          </a:fillRef>
          <a:effectRef idx="1">
            <a:schemeClr val="accent3"/>
          </a:effectRef>
          <a:fontRef idx="minor">
            <a:schemeClr val="lt1"/>
          </a:fontRef>
        </p:style>
        <p:txBody>
          <a:bodyPr>
            <a:normAutofit/>
          </a:bodyPr>
          <a:lstStyle/>
          <a:p>
            <a:pPr algn="ctr"/>
            <a:r>
              <a:rPr lang="es-ES" sz="3600" dirty="0"/>
              <a:t>Capital social </a:t>
            </a:r>
          </a:p>
        </p:txBody>
      </p:sp>
      <p:sp>
        <p:nvSpPr>
          <p:cNvPr id="3" name="Marcador de contenido 2">
            <a:extLst>
              <a:ext uri="{FF2B5EF4-FFF2-40B4-BE49-F238E27FC236}">
                <a16:creationId xmlns:a16="http://schemas.microsoft.com/office/drawing/2014/main" id="{062E5C5D-0356-F880-F299-3D41A66285E3}"/>
              </a:ext>
            </a:extLst>
          </p:cNvPr>
          <p:cNvSpPr>
            <a:spLocks noGrp="1"/>
          </p:cNvSpPr>
          <p:nvPr>
            <p:ph idx="1"/>
          </p:nvPr>
        </p:nvSpPr>
        <p:spPr>
          <a:xfrm>
            <a:off x="464234" y="1252025"/>
            <a:ext cx="11324492" cy="4543863"/>
          </a:xfrm>
        </p:spPr>
        <p:style>
          <a:lnRef idx="1">
            <a:schemeClr val="accent3"/>
          </a:lnRef>
          <a:fillRef idx="2">
            <a:schemeClr val="accent3"/>
          </a:fillRef>
          <a:effectRef idx="1">
            <a:schemeClr val="accent3"/>
          </a:effectRef>
          <a:fontRef idx="minor">
            <a:schemeClr val="dk1"/>
          </a:fontRef>
        </p:style>
        <p:txBody>
          <a:bodyPr>
            <a:normAutofit/>
          </a:bodyPr>
          <a:lstStyle/>
          <a:p>
            <a:pPr algn="just">
              <a:lnSpc>
                <a:spcPct val="150000"/>
              </a:lnSpc>
            </a:pPr>
            <a:r>
              <a:rPr lang="es-ES" sz="1800" dirty="0"/>
              <a:t>Los socios pueden acreditar la titularidad de sus cuotas sociales a través de la constancia de inscripción en el registro publico del contrato constitutivo. </a:t>
            </a:r>
          </a:p>
          <a:p>
            <a:pPr algn="just">
              <a:lnSpc>
                <a:spcPct val="150000"/>
              </a:lnSpc>
            </a:pPr>
            <a:r>
              <a:rPr lang="es-ES" sz="1800" dirty="0"/>
              <a:t>La titularidad sobre esas cuotas les otorga la calidad de socio o </a:t>
            </a:r>
            <a:r>
              <a:rPr lang="es-ES" sz="1800" dirty="0" err="1"/>
              <a:t>cuotista</a:t>
            </a:r>
            <a:r>
              <a:rPr lang="es-ES" sz="1800" dirty="0"/>
              <a:t>, adquiriendo derechos y obligaciones.  Así, pueden ser ejecutadas por los acreedores</a:t>
            </a:r>
          </a:p>
          <a:p>
            <a:pPr marL="0" indent="0" algn="ctr">
              <a:lnSpc>
                <a:spcPct val="150000"/>
              </a:lnSpc>
              <a:buNone/>
            </a:pPr>
            <a:r>
              <a:rPr lang="es-ES" sz="1800" b="1" dirty="0"/>
              <a:t>Copropiedad de cuotas ( art. 156 y 209 ) :  </a:t>
            </a:r>
          </a:p>
          <a:p>
            <a:pPr algn="just">
              <a:lnSpc>
                <a:spcPct val="150000"/>
              </a:lnSpc>
            </a:pPr>
            <a:r>
              <a:rPr lang="es-ES" sz="1800" dirty="0"/>
              <a:t>Las cuotas pueden pertenecer a uno o varios socios, aplicándose aquí las reglas de condominio. </a:t>
            </a:r>
          </a:p>
          <a:p>
            <a:pPr algn="just">
              <a:lnSpc>
                <a:spcPct val="150000"/>
              </a:lnSpc>
            </a:pPr>
            <a:r>
              <a:rPr lang="es-ES" sz="1800" dirty="0"/>
              <a:t>Sin embargo, la sociedad puede exigir que en estos casos se unifique la representación. </a:t>
            </a:r>
          </a:p>
          <a:p>
            <a:pPr algn="just"/>
            <a:endParaRPr lang="es-ES" sz="1600" dirty="0"/>
          </a:p>
        </p:txBody>
      </p:sp>
    </p:spTree>
    <p:extLst>
      <p:ext uri="{BB962C8B-B14F-4D97-AF65-F5344CB8AC3E}">
        <p14:creationId xmlns:p14="http://schemas.microsoft.com/office/powerpoint/2010/main" val="24019478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BBD5CE07-E43E-F4DA-FB6E-DB20833854EA}"/>
              </a:ext>
            </a:extLst>
          </p:cNvPr>
          <p:cNvSpPr>
            <a:spLocks noGrp="1"/>
          </p:cNvSpPr>
          <p:nvPr>
            <p:ph type="subTitle" idx="1"/>
          </p:nvPr>
        </p:nvSpPr>
        <p:spPr>
          <a:xfrm>
            <a:off x="335280" y="956603"/>
            <a:ext cx="11521440" cy="4937759"/>
          </a:xfrm>
        </p:spPr>
        <p:style>
          <a:lnRef idx="1">
            <a:schemeClr val="accent3"/>
          </a:lnRef>
          <a:fillRef idx="2">
            <a:schemeClr val="accent3"/>
          </a:fillRef>
          <a:effectRef idx="1">
            <a:schemeClr val="accent3"/>
          </a:effectRef>
          <a:fontRef idx="minor">
            <a:schemeClr val="dk1"/>
          </a:fontRef>
        </p:style>
        <p:txBody>
          <a:bodyPr>
            <a:normAutofit/>
          </a:bodyPr>
          <a:lstStyle/>
          <a:p>
            <a:pPr marL="0" marR="0" lvl="0" indent="0" algn="ctr" defTabSz="914400" rtl="0" eaLnBrk="1" fontAlgn="auto" latinLnBrk="0" hangingPunct="1">
              <a:lnSpc>
                <a:spcPct val="120000"/>
              </a:lnSpc>
              <a:spcBef>
                <a:spcPts val="1000"/>
              </a:spcBef>
              <a:spcAft>
                <a:spcPts val="0"/>
              </a:spcAft>
              <a:buClr>
                <a:srgbClr val="B71E42"/>
              </a:buClr>
              <a:buSzPct val="100000"/>
              <a:buFont typeface="Arial" panose="020B0604020202020204" pitchFamily="34" charset="0"/>
              <a:buNone/>
              <a:tabLst/>
              <a:defRPr/>
            </a:pPr>
            <a:r>
              <a:rPr kumimoji="0" lang="es-ES" b="0" i="0" u="none" strike="noStrike" kern="1200" cap="none" spc="0" normalizeH="0" baseline="0" noProof="0" dirty="0">
                <a:ln>
                  <a:noFill/>
                </a:ln>
                <a:solidFill>
                  <a:prstClr val="black"/>
                </a:solidFill>
                <a:effectLst/>
                <a:uLnTx/>
                <a:uFillTx/>
                <a:latin typeface="Gill Sans MT" panose="020B0502020104020203"/>
                <a:ea typeface="+mn-ea"/>
                <a:cs typeface="+mn-cs"/>
              </a:rPr>
              <a:t> </a:t>
            </a:r>
            <a:r>
              <a:rPr kumimoji="0" lang="es-ES" b="1" i="0" u="none" strike="noStrike" kern="1200" cap="none" spc="0" normalizeH="0" baseline="0" noProof="0" dirty="0">
                <a:ln>
                  <a:noFill/>
                </a:ln>
                <a:solidFill>
                  <a:prstClr val="black"/>
                </a:solidFill>
                <a:effectLst/>
                <a:uLnTx/>
                <a:uFillTx/>
                <a:latin typeface="Gill Sans MT" panose="020B0502020104020203"/>
                <a:ea typeface="+mn-ea"/>
                <a:cs typeface="+mn-cs"/>
              </a:rPr>
              <a:t>Suscripción de los aportes ( art 149) </a:t>
            </a:r>
          </a:p>
          <a:p>
            <a:pPr marL="285750" marR="0" lvl="0" indent="-285750" algn="l" defTabSz="914400" rtl="0" eaLnBrk="1" fontAlgn="auto" latinLnBrk="0" hangingPunct="1">
              <a:lnSpc>
                <a:spcPct val="150000"/>
              </a:lnSpc>
              <a:spcBef>
                <a:spcPts val="1000"/>
              </a:spcBef>
              <a:spcAft>
                <a:spcPts val="0"/>
              </a:spcAft>
              <a:buClr>
                <a:srgbClr val="B71E42"/>
              </a:buClr>
              <a:buSzPct val="100000"/>
              <a:buFontTx/>
              <a:buChar char="-"/>
              <a:tabLst/>
              <a:defRPr/>
            </a:pPr>
            <a:r>
              <a:rPr kumimoji="0" lang="es-ES" b="0" i="0" u="none" strike="noStrike" kern="1200" cap="none" spc="0" normalizeH="0" baseline="0" noProof="0" dirty="0">
                <a:ln>
                  <a:noFill/>
                </a:ln>
                <a:solidFill>
                  <a:prstClr val="black"/>
                </a:solidFill>
                <a:effectLst/>
                <a:uLnTx/>
                <a:uFillTx/>
                <a:latin typeface="Gill Sans MT" panose="020B0502020104020203"/>
                <a:ea typeface="+mn-ea"/>
                <a:cs typeface="+mn-cs"/>
              </a:rPr>
              <a:t>Debe ser total al momento del acto constitutivo y pueden ser obligaciones de dar que puede ser dinero o bienes pero de ejecución forzada (sino se perjudicaría a los acreedores ya que se cobran del aporte de cada socio). </a:t>
            </a:r>
          </a:p>
          <a:p>
            <a:pPr marL="0" marR="0" lvl="0" indent="0" algn="ctr" defTabSz="914400" rtl="0" eaLnBrk="1" fontAlgn="auto" latinLnBrk="0" hangingPunct="1">
              <a:lnSpc>
                <a:spcPct val="150000"/>
              </a:lnSpc>
              <a:spcBef>
                <a:spcPts val="1000"/>
              </a:spcBef>
              <a:spcAft>
                <a:spcPts val="0"/>
              </a:spcAft>
              <a:buClr>
                <a:srgbClr val="B71E42"/>
              </a:buClr>
              <a:buSzPct val="100000"/>
              <a:buFont typeface="Arial" panose="020B0604020202020204" pitchFamily="34" charset="0"/>
              <a:buNone/>
              <a:tabLst/>
              <a:defRPr/>
            </a:pPr>
            <a:r>
              <a:rPr kumimoji="0" lang="es-ES" b="1" i="0" u="none" strike="noStrike" kern="1200" cap="none" spc="0" normalizeH="0" baseline="0" noProof="0" dirty="0">
                <a:ln>
                  <a:noFill/>
                </a:ln>
                <a:solidFill>
                  <a:prstClr val="black"/>
                </a:solidFill>
                <a:effectLst/>
                <a:uLnTx/>
                <a:uFillTx/>
                <a:latin typeface="Gill Sans MT" panose="020B0502020104020203"/>
                <a:ea typeface="+mn-ea"/>
                <a:cs typeface="+mn-cs"/>
              </a:rPr>
              <a:t>Integración (art 149) </a:t>
            </a:r>
          </a:p>
          <a:p>
            <a:pPr marL="285750" marR="0" lvl="0" indent="-285750" algn="l" defTabSz="914400" rtl="0" eaLnBrk="1" fontAlgn="auto" latinLnBrk="0" hangingPunct="1">
              <a:lnSpc>
                <a:spcPct val="150000"/>
              </a:lnSpc>
              <a:spcBef>
                <a:spcPts val="1000"/>
              </a:spcBef>
              <a:spcAft>
                <a:spcPts val="0"/>
              </a:spcAft>
              <a:buClr>
                <a:srgbClr val="B71E42"/>
              </a:buClr>
              <a:buSzPct val="100000"/>
              <a:buFontTx/>
              <a:buChar char="-"/>
              <a:tabLst/>
              <a:defRPr/>
            </a:pPr>
            <a:r>
              <a:rPr kumimoji="0" lang="es-ES" b="0" i="1" u="none" strike="noStrike" kern="1200" cap="none" spc="0" normalizeH="0" baseline="0" noProof="0" dirty="0">
                <a:ln>
                  <a:noFill/>
                </a:ln>
                <a:solidFill>
                  <a:prstClr val="black"/>
                </a:solidFill>
                <a:effectLst/>
                <a:uLnTx/>
                <a:uFillTx/>
                <a:latin typeface="Gill Sans MT" panose="020B0502020104020203"/>
                <a:ea typeface="+mn-ea"/>
                <a:cs typeface="+mn-cs"/>
              </a:rPr>
              <a:t>Si el aporte  es en dinero</a:t>
            </a:r>
            <a:r>
              <a:rPr lang="es-ES" cap="none" dirty="0">
                <a:solidFill>
                  <a:prstClr val="black"/>
                </a:solidFill>
                <a:latin typeface="Gill Sans MT" panose="020B0502020104020203"/>
              </a:rPr>
              <a:t>: </a:t>
            </a:r>
            <a:r>
              <a:rPr kumimoji="0" lang="es-ES" b="0" i="0" u="none" strike="noStrike" kern="1200" cap="none" spc="0" normalizeH="0" baseline="0" noProof="0" dirty="0">
                <a:ln>
                  <a:noFill/>
                </a:ln>
                <a:solidFill>
                  <a:prstClr val="black"/>
                </a:solidFill>
                <a:effectLst/>
                <a:uLnTx/>
                <a:uFillTx/>
                <a:latin typeface="Gill Sans MT" panose="020B0502020104020203"/>
                <a:ea typeface="+mn-ea"/>
                <a:cs typeface="+mn-cs"/>
              </a:rPr>
              <a:t> debe hacerse en un 25% al celebrar el instrumento constitutivo y el resto debe realizarse dentro de los 2 años posteriores (plazo máximo). </a:t>
            </a:r>
          </a:p>
          <a:p>
            <a:pPr marL="285750" marR="0" lvl="0" indent="-285750" algn="l" defTabSz="914400" rtl="0" eaLnBrk="1" fontAlgn="auto" latinLnBrk="0" hangingPunct="1">
              <a:lnSpc>
                <a:spcPct val="150000"/>
              </a:lnSpc>
              <a:spcBef>
                <a:spcPts val="1000"/>
              </a:spcBef>
              <a:spcAft>
                <a:spcPts val="0"/>
              </a:spcAft>
              <a:buClr>
                <a:srgbClr val="B71E42"/>
              </a:buClr>
              <a:buSzPct val="100000"/>
              <a:buFontTx/>
              <a:buChar char="-"/>
              <a:tabLst/>
              <a:defRPr/>
            </a:pPr>
            <a:r>
              <a:rPr kumimoji="0" lang="es-ES" b="0" i="1" u="none" strike="noStrike" kern="1200" cap="none" spc="0" normalizeH="0" baseline="0" noProof="0" dirty="0">
                <a:ln>
                  <a:noFill/>
                </a:ln>
                <a:solidFill>
                  <a:prstClr val="black"/>
                </a:solidFill>
                <a:effectLst/>
                <a:uLnTx/>
                <a:uFillTx/>
                <a:latin typeface="Gill Sans MT" panose="020B0502020104020203"/>
                <a:ea typeface="+mn-ea"/>
                <a:cs typeface="+mn-cs"/>
              </a:rPr>
              <a:t>Si el aporte es  en especie: </a:t>
            </a:r>
            <a:r>
              <a:rPr kumimoji="0" lang="es-ES" b="0" i="0" u="none" strike="noStrike" kern="1200" cap="none" spc="0" normalizeH="0" baseline="0" noProof="0" dirty="0">
                <a:ln>
                  <a:noFill/>
                </a:ln>
                <a:solidFill>
                  <a:prstClr val="black"/>
                </a:solidFill>
                <a:effectLst/>
                <a:uLnTx/>
                <a:uFillTx/>
                <a:latin typeface="Gill Sans MT" panose="020B0502020104020203"/>
                <a:ea typeface="+mn-ea"/>
                <a:cs typeface="+mn-cs"/>
              </a:rPr>
              <a:t>se  integran totalmente en el momento de la constitución y su valor se justificara conforme al art 51. </a:t>
            </a:r>
            <a:r>
              <a:rPr lang="es-ES" cap="none" dirty="0">
                <a:solidFill>
                  <a:prstClr val="black"/>
                </a:solidFill>
                <a:latin typeface="Gill Sans MT" panose="020B0502020104020203"/>
              </a:rPr>
              <a:t> Si los socios optan por realizar la valuación por pericia judicial , cesa la responsabilidad por la valuación que impone el art 151. </a:t>
            </a:r>
          </a:p>
          <a:p>
            <a:pPr marL="285750" marR="0" lvl="0" indent="-285750" algn="l" defTabSz="914400" rtl="0" eaLnBrk="1" fontAlgn="auto" latinLnBrk="0" hangingPunct="1">
              <a:lnSpc>
                <a:spcPct val="150000"/>
              </a:lnSpc>
              <a:spcBef>
                <a:spcPts val="1000"/>
              </a:spcBef>
              <a:spcAft>
                <a:spcPts val="0"/>
              </a:spcAft>
              <a:buClr>
                <a:srgbClr val="B71E42"/>
              </a:buClr>
              <a:buSzPct val="100000"/>
              <a:buFontTx/>
              <a:buChar char="-"/>
              <a:tabLst/>
              <a:defRPr/>
            </a:pPr>
            <a:endParaRPr kumimoji="0" lang="es-ES" b="0" i="0" u="none" strike="noStrike" kern="1200" cap="none" spc="0" normalizeH="0" baseline="0" noProof="0" dirty="0">
              <a:ln>
                <a:noFill/>
              </a:ln>
              <a:solidFill>
                <a:prstClr val="black"/>
              </a:solidFill>
              <a:effectLst/>
              <a:uLnTx/>
              <a:uFillTx/>
              <a:latin typeface="Gill Sans MT" panose="020B0502020104020203"/>
              <a:ea typeface="+mn-ea"/>
              <a:cs typeface="+mn-cs"/>
            </a:endParaRPr>
          </a:p>
          <a:p>
            <a:endParaRPr lang="es-ES" dirty="0"/>
          </a:p>
        </p:txBody>
      </p:sp>
      <p:pic>
        <p:nvPicPr>
          <p:cNvPr id="4" name="Imagen 3">
            <a:extLst>
              <a:ext uri="{FF2B5EF4-FFF2-40B4-BE49-F238E27FC236}">
                <a16:creationId xmlns:a16="http://schemas.microsoft.com/office/drawing/2014/main" id="{0F76F40F-265D-B61B-BCCD-AECA1EB4AC1E}"/>
              </a:ext>
            </a:extLst>
          </p:cNvPr>
          <p:cNvPicPr>
            <a:picLocks noChangeAspect="1"/>
          </p:cNvPicPr>
          <p:nvPr/>
        </p:nvPicPr>
        <p:blipFill>
          <a:blip r:embed="rId2"/>
          <a:stretch>
            <a:fillRect/>
          </a:stretch>
        </p:blipFill>
        <p:spPr>
          <a:xfrm>
            <a:off x="126341" y="-6647"/>
            <a:ext cx="11601694" cy="963251"/>
          </a:xfrm>
          <a:prstGeom prst="rect">
            <a:avLst/>
          </a:prstGeom>
        </p:spPr>
      </p:pic>
    </p:spTree>
    <p:extLst>
      <p:ext uri="{BB962C8B-B14F-4D97-AF65-F5344CB8AC3E}">
        <p14:creationId xmlns:p14="http://schemas.microsoft.com/office/powerpoint/2010/main" val="4002322413"/>
      </p:ext>
    </p:extLst>
  </p:cSld>
  <p:clrMapOvr>
    <a:masterClrMapping/>
  </p:clrMapOvr>
</p:sld>
</file>

<file path=ppt/theme/theme1.xml><?xml version="1.0" encoding="utf-8"?>
<a:theme xmlns:a="http://schemas.openxmlformats.org/drawingml/2006/main" name="Galería">
  <a:themeElements>
    <a:clrScheme name="Galería">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ería">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ía">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450</TotalTime>
  <Words>3128</Words>
  <Application>Microsoft Office PowerPoint</Application>
  <PresentationFormat>Panorámica</PresentationFormat>
  <Paragraphs>163</Paragraphs>
  <Slides>28</Slides>
  <Notes>1</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28</vt:i4>
      </vt:variant>
    </vt:vector>
  </HeadingPairs>
  <TitlesOfParts>
    <vt:vector size="32" baseType="lpstr">
      <vt:lpstr>Arial</vt:lpstr>
      <vt:lpstr>Calibri</vt:lpstr>
      <vt:lpstr>Gill Sans MT</vt:lpstr>
      <vt:lpstr>Galería</vt:lpstr>
      <vt:lpstr>SOCIEDADES DE RESPONSABILIDAD LIMITADA (S.R.L.) </vt:lpstr>
      <vt:lpstr> Aspectos fundamentales </vt:lpstr>
      <vt:lpstr>Presentación de PowerPoint</vt:lpstr>
      <vt:lpstr>Presentación de PowerPoint</vt:lpstr>
      <vt:lpstr>Denominación social </vt:lpstr>
      <vt:lpstr>Presentación de PowerPoint</vt:lpstr>
      <vt:lpstr>Capital social </vt:lpstr>
      <vt:lpstr>Capital social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 responsabilidad de los socios </vt:lpstr>
      <vt:lpstr>Presentación de PowerPoint</vt:lpstr>
      <vt:lpstr>Presentación de PowerPoint</vt:lpstr>
      <vt:lpstr>Presentación de PowerPoint</vt:lpstr>
      <vt:lpstr>Presentación de PowerPoint</vt:lpstr>
      <vt:lpstr>Fiscalización de la sociedad (art 158 )</vt:lpstr>
      <vt:lpstr>ORGANO DE GOBIERNO : SOCIOS </vt:lpstr>
      <vt:lpstr>Presentación de PowerPoint</vt:lpstr>
      <vt:lpstr>Presentación de PowerPoint</vt:lpstr>
      <vt:lpstr>Derecho de receso </vt:lpstr>
      <vt:lpstr>Actas (art.162)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SOCIEDADES DE RESPONSABILIDAD LIMITADA (S.R.L.) </dc:title>
  <dc:creator>Nailé Prandi</dc:creator>
  <cp:lastModifiedBy>Naile anahi prandi</cp:lastModifiedBy>
  <cp:revision>177</cp:revision>
  <dcterms:created xsi:type="dcterms:W3CDTF">2022-10-02T23:58:29Z</dcterms:created>
  <dcterms:modified xsi:type="dcterms:W3CDTF">2022-10-09T16:21:31Z</dcterms:modified>
</cp:coreProperties>
</file>